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sldIdLst>
    <p:sldId id="257" r:id="rId2"/>
    <p:sldId id="258" r:id="rId3"/>
    <p:sldId id="259" r:id="rId4"/>
    <p:sldId id="260" r:id="rId5"/>
    <p:sldId id="261" r:id="rId6"/>
    <p:sldId id="262" r:id="rId7"/>
    <p:sldId id="263" r:id="rId8"/>
    <p:sldId id="268" r:id="rId9"/>
    <p:sldId id="265" r:id="rId10"/>
    <p:sldId id="269" r:id="rId11"/>
    <p:sldId id="270" r:id="rId12"/>
    <p:sldId id="271" r:id="rId13"/>
    <p:sldId id="272" r:id="rId14"/>
    <p:sldId id="274" r:id="rId15"/>
    <p:sldId id="275" r:id="rId16"/>
    <p:sldId id="278" r:id="rId17"/>
    <p:sldId id="279"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00"/>
    <a:srgbClr val="008000"/>
    <a:srgbClr val="33CCFF"/>
    <a:srgbClr val="800000"/>
    <a:srgbClr val="996600"/>
    <a:srgbClr val="CC6600"/>
    <a:srgbClr val="FF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709"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2E90E3-1E4B-4766-A04A-DA5AC641EEE1}" type="doc">
      <dgm:prSet loTypeId="urn:microsoft.com/office/officeart/2005/8/layout/orgChart1" loCatId="hierarchy" qsTypeId="urn:microsoft.com/office/officeart/2005/8/quickstyle/simple1" qsCatId="simple" csTypeId="urn:microsoft.com/office/officeart/2005/8/colors/colorful1#1" csCatId="colorful" phldr="1"/>
      <dgm:spPr/>
      <dgm:t>
        <a:bodyPr/>
        <a:lstStyle/>
        <a:p>
          <a:endParaRPr lang="en-IN"/>
        </a:p>
      </dgm:t>
    </dgm:pt>
    <dgm:pt modelId="{16F90E21-FAD5-47F1-8EF8-EC1B74B7F2F7}">
      <dgm:prSet phldrT="[Text]" custT="1"/>
      <dgm:spPr/>
      <dgm:t>
        <a:bodyPr/>
        <a:lstStyle/>
        <a:p>
          <a:r>
            <a:rPr lang="en-IN" sz="2400" dirty="0"/>
            <a:t>Classification Of Modern Teaching Model</a:t>
          </a:r>
        </a:p>
      </dgm:t>
    </dgm:pt>
    <dgm:pt modelId="{2E982F2A-5D13-4E75-9086-8A903ACD0E7E}" type="parTrans" cxnId="{EE373389-76BA-48A6-85DC-BD611EB286DC}">
      <dgm:prSet/>
      <dgm:spPr/>
      <dgm:t>
        <a:bodyPr/>
        <a:lstStyle/>
        <a:p>
          <a:endParaRPr lang="en-IN"/>
        </a:p>
      </dgm:t>
    </dgm:pt>
    <dgm:pt modelId="{3A8C57A7-AE7D-4A3F-9594-4E467C6FF852}" type="sibTrans" cxnId="{EE373389-76BA-48A6-85DC-BD611EB286DC}">
      <dgm:prSet/>
      <dgm:spPr/>
      <dgm:t>
        <a:bodyPr/>
        <a:lstStyle/>
        <a:p>
          <a:endParaRPr lang="en-IN"/>
        </a:p>
      </dgm:t>
    </dgm:pt>
    <dgm:pt modelId="{9F12E1D6-C76A-4B6A-A441-3D53E7F9768E}">
      <dgm:prSet phldrT="[Text]"/>
      <dgm:spPr/>
      <dgm:t>
        <a:bodyPr/>
        <a:lstStyle/>
        <a:p>
          <a:r>
            <a:rPr lang="en-IN" dirty="0"/>
            <a:t>Behaviour Modification Model</a:t>
          </a:r>
        </a:p>
      </dgm:t>
    </dgm:pt>
    <dgm:pt modelId="{61F43982-538F-4AF1-AA4C-84242A4D370A}" type="parTrans" cxnId="{03FD11A8-45C0-43CC-9E03-C8F62DB383A7}">
      <dgm:prSet/>
      <dgm:spPr/>
      <dgm:t>
        <a:bodyPr/>
        <a:lstStyle/>
        <a:p>
          <a:endParaRPr lang="en-IN"/>
        </a:p>
      </dgm:t>
    </dgm:pt>
    <dgm:pt modelId="{B971A229-2ED1-46FC-9915-69BF26F9D961}" type="sibTrans" cxnId="{03FD11A8-45C0-43CC-9E03-C8F62DB383A7}">
      <dgm:prSet/>
      <dgm:spPr/>
      <dgm:t>
        <a:bodyPr/>
        <a:lstStyle/>
        <a:p>
          <a:endParaRPr lang="en-IN"/>
        </a:p>
      </dgm:t>
    </dgm:pt>
    <dgm:pt modelId="{B28B1555-5D6B-4CE3-8307-8995E8982511}">
      <dgm:prSet phldrT="[Text]"/>
      <dgm:spPr/>
      <dgm:t>
        <a:bodyPr/>
        <a:lstStyle/>
        <a:p>
          <a:r>
            <a:rPr lang="en-IN" dirty="0"/>
            <a:t>Personal Teaching Model</a:t>
          </a:r>
        </a:p>
      </dgm:t>
    </dgm:pt>
    <dgm:pt modelId="{3F21B464-581E-4C8B-892A-D9E6A85570AD}" type="parTrans" cxnId="{72044DDF-3CC0-412D-ACCD-E693679B45BA}">
      <dgm:prSet/>
      <dgm:spPr/>
      <dgm:t>
        <a:bodyPr/>
        <a:lstStyle/>
        <a:p>
          <a:endParaRPr lang="en-IN"/>
        </a:p>
      </dgm:t>
    </dgm:pt>
    <dgm:pt modelId="{5D3429E4-292A-4ACC-A060-F6FBA9592E4B}" type="sibTrans" cxnId="{72044DDF-3CC0-412D-ACCD-E693679B45BA}">
      <dgm:prSet/>
      <dgm:spPr/>
      <dgm:t>
        <a:bodyPr/>
        <a:lstStyle/>
        <a:p>
          <a:endParaRPr lang="en-IN"/>
        </a:p>
      </dgm:t>
    </dgm:pt>
    <dgm:pt modelId="{766F9D52-E4F2-47B1-AF3F-B29492C17F75}">
      <dgm:prSet phldrT="[Text]"/>
      <dgm:spPr/>
      <dgm:t>
        <a:bodyPr/>
        <a:lstStyle/>
        <a:p>
          <a:r>
            <a:rPr lang="en-IN" dirty="0"/>
            <a:t>Social Interaction Model</a:t>
          </a:r>
        </a:p>
      </dgm:t>
    </dgm:pt>
    <dgm:pt modelId="{04A251C4-CD16-477A-BF60-41DC203081AA}" type="parTrans" cxnId="{2EE4BC83-459B-4314-9055-B62DFB99AA8C}">
      <dgm:prSet/>
      <dgm:spPr/>
      <dgm:t>
        <a:bodyPr/>
        <a:lstStyle/>
        <a:p>
          <a:endParaRPr lang="en-IN"/>
        </a:p>
      </dgm:t>
    </dgm:pt>
    <dgm:pt modelId="{1EBA3F65-1BD5-43EE-B1FD-ABE803B7238A}" type="sibTrans" cxnId="{2EE4BC83-459B-4314-9055-B62DFB99AA8C}">
      <dgm:prSet/>
      <dgm:spPr/>
      <dgm:t>
        <a:bodyPr/>
        <a:lstStyle/>
        <a:p>
          <a:endParaRPr lang="en-IN"/>
        </a:p>
      </dgm:t>
    </dgm:pt>
    <dgm:pt modelId="{36E92E59-A791-49C8-9139-51D287BC62C0}">
      <dgm:prSet/>
      <dgm:spPr/>
      <dgm:t>
        <a:bodyPr/>
        <a:lstStyle/>
        <a:p>
          <a:r>
            <a:rPr lang="en-IN" dirty="0"/>
            <a:t>Information Processing Model</a:t>
          </a:r>
        </a:p>
      </dgm:t>
    </dgm:pt>
    <dgm:pt modelId="{E55E7AD4-392A-4A23-86DE-E821528C2A0F}" type="parTrans" cxnId="{122CE58C-08E9-4DEC-861C-822EFB445474}">
      <dgm:prSet/>
      <dgm:spPr/>
      <dgm:t>
        <a:bodyPr/>
        <a:lstStyle/>
        <a:p>
          <a:endParaRPr lang="en-IN"/>
        </a:p>
      </dgm:t>
    </dgm:pt>
    <dgm:pt modelId="{23A6DA83-E73A-42CB-BAB4-EB04DB7D4D9F}" type="sibTrans" cxnId="{122CE58C-08E9-4DEC-861C-822EFB445474}">
      <dgm:prSet/>
      <dgm:spPr/>
      <dgm:t>
        <a:bodyPr/>
        <a:lstStyle/>
        <a:p>
          <a:endParaRPr lang="en-IN"/>
        </a:p>
      </dgm:t>
    </dgm:pt>
    <dgm:pt modelId="{88E824A9-2A11-4C53-A01B-2D5CE77E9C3B}">
      <dgm:prSet/>
      <dgm:spPr/>
      <dgm:t>
        <a:bodyPr/>
        <a:lstStyle/>
        <a:p>
          <a:r>
            <a:rPr lang="en-IN" dirty="0"/>
            <a:t>Concept Attainment Model (Bruner)</a:t>
          </a:r>
        </a:p>
      </dgm:t>
    </dgm:pt>
    <dgm:pt modelId="{F5F12F44-1E0F-4127-A791-EB982C6288FF}" type="parTrans" cxnId="{8F599446-547F-448E-87FE-807FE18408AC}">
      <dgm:prSet/>
      <dgm:spPr/>
      <dgm:t>
        <a:bodyPr/>
        <a:lstStyle/>
        <a:p>
          <a:endParaRPr lang="en-IN"/>
        </a:p>
      </dgm:t>
    </dgm:pt>
    <dgm:pt modelId="{F8EF902A-C875-4C2F-858C-16780247F68B}" type="sibTrans" cxnId="{8F599446-547F-448E-87FE-807FE18408AC}">
      <dgm:prSet/>
      <dgm:spPr/>
      <dgm:t>
        <a:bodyPr/>
        <a:lstStyle/>
        <a:p>
          <a:endParaRPr lang="en-IN"/>
        </a:p>
      </dgm:t>
    </dgm:pt>
    <dgm:pt modelId="{87A388F2-FEF3-4BDD-B586-04B17370C418}" type="pres">
      <dgm:prSet presAssocID="{E12E90E3-1E4B-4766-A04A-DA5AC641EEE1}" presName="hierChild1" presStyleCnt="0">
        <dgm:presLayoutVars>
          <dgm:orgChart val="1"/>
          <dgm:chPref val="1"/>
          <dgm:dir/>
          <dgm:animOne val="branch"/>
          <dgm:animLvl val="lvl"/>
          <dgm:resizeHandles/>
        </dgm:presLayoutVars>
      </dgm:prSet>
      <dgm:spPr/>
      <dgm:t>
        <a:bodyPr/>
        <a:lstStyle/>
        <a:p>
          <a:endParaRPr lang="en-US"/>
        </a:p>
      </dgm:t>
    </dgm:pt>
    <dgm:pt modelId="{D4BA209A-D76F-46C6-90B1-425ACC900F25}" type="pres">
      <dgm:prSet presAssocID="{16F90E21-FAD5-47F1-8EF8-EC1B74B7F2F7}" presName="hierRoot1" presStyleCnt="0">
        <dgm:presLayoutVars>
          <dgm:hierBranch val="init"/>
        </dgm:presLayoutVars>
      </dgm:prSet>
      <dgm:spPr/>
    </dgm:pt>
    <dgm:pt modelId="{458E4E01-1F87-4648-9A20-9D42084003D0}" type="pres">
      <dgm:prSet presAssocID="{16F90E21-FAD5-47F1-8EF8-EC1B74B7F2F7}" presName="rootComposite1" presStyleCnt="0"/>
      <dgm:spPr/>
    </dgm:pt>
    <dgm:pt modelId="{D244BBFF-6FFC-44D4-A561-7F723982FAF3}" type="pres">
      <dgm:prSet presAssocID="{16F90E21-FAD5-47F1-8EF8-EC1B74B7F2F7}" presName="rootText1" presStyleLbl="node0" presStyleIdx="0" presStyleCnt="1" custScaleX="423650" custLinFactY="-63774" custLinFactNeighborX="85" custLinFactNeighborY="-100000">
        <dgm:presLayoutVars>
          <dgm:chPref val="3"/>
        </dgm:presLayoutVars>
      </dgm:prSet>
      <dgm:spPr/>
      <dgm:t>
        <a:bodyPr/>
        <a:lstStyle/>
        <a:p>
          <a:endParaRPr lang="en-US"/>
        </a:p>
      </dgm:t>
    </dgm:pt>
    <dgm:pt modelId="{2A1F921F-39A1-44D8-B5FA-60EB340D0FA6}" type="pres">
      <dgm:prSet presAssocID="{16F90E21-FAD5-47F1-8EF8-EC1B74B7F2F7}" presName="rootConnector1" presStyleLbl="node1" presStyleIdx="0" presStyleCnt="0"/>
      <dgm:spPr/>
      <dgm:t>
        <a:bodyPr/>
        <a:lstStyle/>
        <a:p>
          <a:endParaRPr lang="en-US"/>
        </a:p>
      </dgm:t>
    </dgm:pt>
    <dgm:pt modelId="{3BBBEEB5-21B5-40CC-BF0C-4E3D97740A48}" type="pres">
      <dgm:prSet presAssocID="{16F90E21-FAD5-47F1-8EF8-EC1B74B7F2F7}" presName="hierChild2" presStyleCnt="0"/>
      <dgm:spPr/>
    </dgm:pt>
    <dgm:pt modelId="{6FA528B3-E3D9-4470-936E-5FCBFA1D53FC}" type="pres">
      <dgm:prSet presAssocID="{61F43982-538F-4AF1-AA4C-84242A4D370A}" presName="Name37" presStyleLbl="parChTrans1D2" presStyleIdx="0" presStyleCnt="4"/>
      <dgm:spPr/>
      <dgm:t>
        <a:bodyPr/>
        <a:lstStyle/>
        <a:p>
          <a:endParaRPr lang="en-US"/>
        </a:p>
      </dgm:t>
    </dgm:pt>
    <dgm:pt modelId="{5899D493-F11B-45FF-BBC8-DF66DA53CF25}" type="pres">
      <dgm:prSet presAssocID="{9F12E1D6-C76A-4B6A-A441-3D53E7F9768E}" presName="hierRoot2" presStyleCnt="0">
        <dgm:presLayoutVars>
          <dgm:hierBranch val="init"/>
        </dgm:presLayoutVars>
      </dgm:prSet>
      <dgm:spPr/>
    </dgm:pt>
    <dgm:pt modelId="{770BB26F-A1F4-45D3-BEB7-364C72538868}" type="pres">
      <dgm:prSet presAssocID="{9F12E1D6-C76A-4B6A-A441-3D53E7F9768E}" presName="rootComposite" presStyleCnt="0"/>
      <dgm:spPr/>
    </dgm:pt>
    <dgm:pt modelId="{86E16774-5361-4605-8A83-BE8DF844471F}" type="pres">
      <dgm:prSet presAssocID="{9F12E1D6-C76A-4B6A-A441-3D53E7F9768E}" presName="rootText" presStyleLbl="node2" presStyleIdx="0" presStyleCnt="4">
        <dgm:presLayoutVars>
          <dgm:chPref val="3"/>
        </dgm:presLayoutVars>
      </dgm:prSet>
      <dgm:spPr/>
      <dgm:t>
        <a:bodyPr/>
        <a:lstStyle/>
        <a:p>
          <a:endParaRPr lang="en-US"/>
        </a:p>
      </dgm:t>
    </dgm:pt>
    <dgm:pt modelId="{327A4A2D-65F6-4535-91CB-BC8B296D471A}" type="pres">
      <dgm:prSet presAssocID="{9F12E1D6-C76A-4B6A-A441-3D53E7F9768E}" presName="rootConnector" presStyleLbl="node2" presStyleIdx="0" presStyleCnt="4"/>
      <dgm:spPr/>
      <dgm:t>
        <a:bodyPr/>
        <a:lstStyle/>
        <a:p>
          <a:endParaRPr lang="en-US"/>
        </a:p>
      </dgm:t>
    </dgm:pt>
    <dgm:pt modelId="{BB8BD860-20D4-4E7D-8DD4-84AEE598824B}" type="pres">
      <dgm:prSet presAssocID="{9F12E1D6-C76A-4B6A-A441-3D53E7F9768E}" presName="hierChild4" presStyleCnt="0"/>
      <dgm:spPr/>
    </dgm:pt>
    <dgm:pt modelId="{BC7612BB-C49D-41B3-9A58-5485FF6D097F}" type="pres">
      <dgm:prSet presAssocID="{9F12E1D6-C76A-4B6A-A441-3D53E7F9768E}" presName="hierChild5" presStyleCnt="0"/>
      <dgm:spPr/>
    </dgm:pt>
    <dgm:pt modelId="{935A0CD9-B07A-4059-B1F9-D096BECCC36A}" type="pres">
      <dgm:prSet presAssocID="{3F21B464-581E-4C8B-892A-D9E6A85570AD}" presName="Name37" presStyleLbl="parChTrans1D2" presStyleIdx="1" presStyleCnt="4"/>
      <dgm:spPr/>
      <dgm:t>
        <a:bodyPr/>
        <a:lstStyle/>
        <a:p>
          <a:endParaRPr lang="en-US"/>
        </a:p>
      </dgm:t>
    </dgm:pt>
    <dgm:pt modelId="{11B30627-9397-426E-8CF2-672F5A0AEF22}" type="pres">
      <dgm:prSet presAssocID="{B28B1555-5D6B-4CE3-8307-8995E8982511}" presName="hierRoot2" presStyleCnt="0">
        <dgm:presLayoutVars>
          <dgm:hierBranch val="init"/>
        </dgm:presLayoutVars>
      </dgm:prSet>
      <dgm:spPr/>
    </dgm:pt>
    <dgm:pt modelId="{301ABDEB-CF8A-43E2-B58A-AAB9B8F73577}" type="pres">
      <dgm:prSet presAssocID="{B28B1555-5D6B-4CE3-8307-8995E8982511}" presName="rootComposite" presStyleCnt="0"/>
      <dgm:spPr/>
    </dgm:pt>
    <dgm:pt modelId="{4E9D1064-D548-4F80-A5AD-CC5EB082F63C}" type="pres">
      <dgm:prSet presAssocID="{B28B1555-5D6B-4CE3-8307-8995E8982511}" presName="rootText" presStyleLbl="node2" presStyleIdx="1" presStyleCnt="4">
        <dgm:presLayoutVars>
          <dgm:chPref val="3"/>
        </dgm:presLayoutVars>
      </dgm:prSet>
      <dgm:spPr/>
      <dgm:t>
        <a:bodyPr/>
        <a:lstStyle/>
        <a:p>
          <a:endParaRPr lang="en-US"/>
        </a:p>
      </dgm:t>
    </dgm:pt>
    <dgm:pt modelId="{11038D12-71F2-48D9-85E8-FE7D7812DCB9}" type="pres">
      <dgm:prSet presAssocID="{B28B1555-5D6B-4CE3-8307-8995E8982511}" presName="rootConnector" presStyleLbl="node2" presStyleIdx="1" presStyleCnt="4"/>
      <dgm:spPr/>
      <dgm:t>
        <a:bodyPr/>
        <a:lstStyle/>
        <a:p>
          <a:endParaRPr lang="en-US"/>
        </a:p>
      </dgm:t>
    </dgm:pt>
    <dgm:pt modelId="{4F1767C7-A2D5-423E-8D66-E00D5869B190}" type="pres">
      <dgm:prSet presAssocID="{B28B1555-5D6B-4CE3-8307-8995E8982511}" presName="hierChild4" presStyleCnt="0"/>
      <dgm:spPr/>
    </dgm:pt>
    <dgm:pt modelId="{90AFF688-BAB2-4478-A2AC-1C3598B7B48C}" type="pres">
      <dgm:prSet presAssocID="{B28B1555-5D6B-4CE3-8307-8995E8982511}" presName="hierChild5" presStyleCnt="0"/>
      <dgm:spPr/>
    </dgm:pt>
    <dgm:pt modelId="{8834AADF-5264-45C2-9281-B9A5068B7F78}" type="pres">
      <dgm:prSet presAssocID="{04A251C4-CD16-477A-BF60-41DC203081AA}" presName="Name37" presStyleLbl="parChTrans1D2" presStyleIdx="2" presStyleCnt="4"/>
      <dgm:spPr/>
      <dgm:t>
        <a:bodyPr/>
        <a:lstStyle/>
        <a:p>
          <a:endParaRPr lang="en-US"/>
        </a:p>
      </dgm:t>
    </dgm:pt>
    <dgm:pt modelId="{19EA4414-0BA4-4C03-BA7A-2FD62B6532E1}" type="pres">
      <dgm:prSet presAssocID="{766F9D52-E4F2-47B1-AF3F-B29492C17F75}" presName="hierRoot2" presStyleCnt="0">
        <dgm:presLayoutVars>
          <dgm:hierBranch val="init"/>
        </dgm:presLayoutVars>
      </dgm:prSet>
      <dgm:spPr/>
    </dgm:pt>
    <dgm:pt modelId="{110562C8-4477-406A-8191-2E17F6F828AB}" type="pres">
      <dgm:prSet presAssocID="{766F9D52-E4F2-47B1-AF3F-B29492C17F75}" presName="rootComposite" presStyleCnt="0"/>
      <dgm:spPr/>
    </dgm:pt>
    <dgm:pt modelId="{8637C3E8-BB5B-46CB-B4E4-8E69385E82D1}" type="pres">
      <dgm:prSet presAssocID="{766F9D52-E4F2-47B1-AF3F-B29492C17F75}" presName="rootText" presStyleLbl="node2" presStyleIdx="2" presStyleCnt="4">
        <dgm:presLayoutVars>
          <dgm:chPref val="3"/>
        </dgm:presLayoutVars>
      </dgm:prSet>
      <dgm:spPr/>
      <dgm:t>
        <a:bodyPr/>
        <a:lstStyle/>
        <a:p>
          <a:endParaRPr lang="en-US"/>
        </a:p>
      </dgm:t>
    </dgm:pt>
    <dgm:pt modelId="{AD8184F4-F3AE-4D74-ABFF-6BB2562AF88B}" type="pres">
      <dgm:prSet presAssocID="{766F9D52-E4F2-47B1-AF3F-B29492C17F75}" presName="rootConnector" presStyleLbl="node2" presStyleIdx="2" presStyleCnt="4"/>
      <dgm:spPr/>
      <dgm:t>
        <a:bodyPr/>
        <a:lstStyle/>
        <a:p>
          <a:endParaRPr lang="en-US"/>
        </a:p>
      </dgm:t>
    </dgm:pt>
    <dgm:pt modelId="{606C960E-FDE7-4010-AEE5-C6B66671694F}" type="pres">
      <dgm:prSet presAssocID="{766F9D52-E4F2-47B1-AF3F-B29492C17F75}" presName="hierChild4" presStyleCnt="0"/>
      <dgm:spPr/>
    </dgm:pt>
    <dgm:pt modelId="{83D34D8C-4C67-45A3-B38A-BCAF54C600C7}" type="pres">
      <dgm:prSet presAssocID="{766F9D52-E4F2-47B1-AF3F-B29492C17F75}" presName="hierChild5" presStyleCnt="0"/>
      <dgm:spPr/>
    </dgm:pt>
    <dgm:pt modelId="{3CDBBC4F-7A4B-424A-88C9-F8E23841E4C0}" type="pres">
      <dgm:prSet presAssocID="{E55E7AD4-392A-4A23-86DE-E821528C2A0F}" presName="Name37" presStyleLbl="parChTrans1D2" presStyleIdx="3" presStyleCnt="4"/>
      <dgm:spPr/>
      <dgm:t>
        <a:bodyPr/>
        <a:lstStyle/>
        <a:p>
          <a:endParaRPr lang="en-US"/>
        </a:p>
      </dgm:t>
    </dgm:pt>
    <dgm:pt modelId="{3A291719-BD76-47E9-96AE-1848DBF0AB54}" type="pres">
      <dgm:prSet presAssocID="{36E92E59-A791-49C8-9139-51D287BC62C0}" presName="hierRoot2" presStyleCnt="0">
        <dgm:presLayoutVars>
          <dgm:hierBranch val="init"/>
        </dgm:presLayoutVars>
      </dgm:prSet>
      <dgm:spPr/>
    </dgm:pt>
    <dgm:pt modelId="{55D2CF2C-5429-4D4A-A1C2-C3AEEF2A9E3F}" type="pres">
      <dgm:prSet presAssocID="{36E92E59-A791-49C8-9139-51D287BC62C0}" presName="rootComposite" presStyleCnt="0"/>
      <dgm:spPr/>
    </dgm:pt>
    <dgm:pt modelId="{1250B2BB-74BF-4B6A-84FA-BD675A31BB22}" type="pres">
      <dgm:prSet presAssocID="{36E92E59-A791-49C8-9139-51D287BC62C0}" presName="rootText" presStyleLbl="node2" presStyleIdx="3" presStyleCnt="4">
        <dgm:presLayoutVars>
          <dgm:chPref val="3"/>
        </dgm:presLayoutVars>
      </dgm:prSet>
      <dgm:spPr/>
      <dgm:t>
        <a:bodyPr/>
        <a:lstStyle/>
        <a:p>
          <a:endParaRPr lang="en-US"/>
        </a:p>
      </dgm:t>
    </dgm:pt>
    <dgm:pt modelId="{A1253F8F-3C2E-4C65-A091-E2F3F287113B}" type="pres">
      <dgm:prSet presAssocID="{36E92E59-A791-49C8-9139-51D287BC62C0}" presName="rootConnector" presStyleLbl="node2" presStyleIdx="3" presStyleCnt="4"/>
      <dgm:spPr/>
      <dgm:t>
        <a:bodyPr/>
        <a:lstStyle/>
        <a:p>
          <a:endParaRPr lang="en-US"/>
        </a:p>
      </dgm:t>
    </dgm:pt>
    <dgm:pt modelId="{B86CC16D-67DD-4A0F-A0C6-267F40FC638B}" type="pres">
      <dgm:prSet presAssocID="{36E92E59-A791-49C8-9139-51D287BC62C0}" presName="hierChild4" presStyleCnt="0"/>
      <dgm:spPr/>
    </dgm:pt>
    <dgm:pt modelId="{70E6FD13-B7C2-417F-AB95-360D15346971}" type="pres">
      <dgm:prSet presAssocID="{F5F12F44-1E0F-4127-A791-EB982C6288FF}" presName="Name37" presStyleLbl="parChTrans1D3" presStyleIdx="0" presStyleCnt="1"/>
      <dgm:spPr/>
      <dgm:t>
        <a:bodyPr/>
        <a:lstStyle/>
        <a:p>
          <a:endParaRPr lang="en-US"/>
        </a:p>
      </dgm:t>
    </dgm:pt>
    <dgm:pt modelId="{F791E5D4-382B-4894-A431-53525178821E}" type="pres">
      <dgm:prSet presAssocID="{88E824A9-2A11-4C53-A01B-2D5CE77E9C3B}" presName="hierRoot2" presStyleCnt="0">
        <dgm:presLayoutVars>
          <dgm:hierBranch val="init"/>
        </dgm:presLayoutVars>
      </dgm:prSet>
      <dgm:spPr/>
    </dgm:pt>
    <dgm:pt modelId="{E7DC66B1-C8DE-40A8-9F8F-915900069932}" type="pres">
      <dgm:prSet presAssocID="{88E824A9-2A11-4C53-A01B-2D5CE77E9C3B}" presName="rootComposite" presStyleCnt="0"/>
      <dgm:spPr/>
    </dgm:pt>
    <dgm:pt modelId="{1BACF1BB-B573-4E1A-A232-FD422589CAFA}" type="pres">
      <dgm:prSet presAssocID="{88E824A9-2A11-4C53-A01B-2D5CE77E9C3B}" presName="rootText" presStyleLbl="node3" presStyleIdx="0" presStyleCnt="1" custLinFactY="369" custLinFactNeighborX="511" custLinFactNeighborY="100000">
        <dgm:presLayoutVars>
          <dgm:chPref val="3"/>
        </dgm:presLayoutVars>
      </dgm:prSet>
      <dgm:spPr/>
      <dgm:t>
        <a:bodyPr/>
        <a:lstStyle/>
        <a:p>
          <a:endParaRPr lang="en-US"/>
        </a:p>
      </dgm:t>
    </dgm:pt>
    <dgm:pt modelId="{BC1D5748-19C3-4461-9E0A-21FC87789D74}" type="pres">
      <dgm:prSet presAssocID="{88E824A9-2A11-4C53-A01B-2D5CE77E9C3B}" presName="rootConnector" presStyleLbl="node3" presStyleIdx="0" presStyleCnt="1"/>
      <dgm:spPr/>
      <dgm:t>
        <a:bodyPr/>
        <a:lstStyle/>
        <a:p>
          <a:endParaRPr lang="en-US"/>
        </a:p>
      </dgm:t>
    </dgm:pt>
    <dgm:pt modelId="{EE5EFD45-91CE-423C-8BFD-8C80294DEF7B}" type="pres">
      <dgm:prSet presAssocID="{88E824A9-2A11-4C53-A01B-2D5CE77E9C3B}" presName="hierChild4" presStyleCnt="0"/>
      <dgm:spPr/>
    </dgm:pt>
    <dgm:pt modelId="{11FC5889-90E2-4320-ADFF-74B1DBB8C04C}" type="pres">
      <dgm:prSet presAssocID="{88E824A9-2A11-4C53-A01B-2D5CE77E9C3B}" presName="hierChild5" presStyleCnt="0"/>
      <dgm:spPr/>
    </dgm:pt>
    <dgm:pt modelId="{4F122601-4111-4C61-87EE-EEDE1FFC38D5}" type="pres">
      <dgm:prSet presAssocID="{36E92E59-A791-49C8-9139-51D287BC62C0}" presName="hierChild5" presStyleCnt="0"/>
      <dgm:spPr/>
    </dgm:pt>
    <dgm:pt modelId="{64BA64F3-5A24-4FAD-A7F2-CD7E9A152FA3}" type="pres">
      <dgm:prSet presAssocID="{16F90E21-FAD5-47F1-8EF8-EC1B74B7F2F7}" presName="hierChild3" presStyleCnt="0"/>
      <dgm:spPr/>
    </dgm:pt>
  </dgm:ptLst>
  <dgm:cxnLst>
    <dgm:cxn modelId="{BA018AB0-5290-4C96-9E85-BCB0ABD83410}" type="presOf" srcId="{B28B1555-5D6B-4CE3-8307-8995E8982511}" destId="{11038D12-71F2-48D9-85E8-FE7D7812DCB9}" srcOrd="1" destOrd="0" presId="urn:microsoft.com/office/officeart/2005/8/layout/orgChart1"/>
    <dgm:cxn modelId="{D8E26604-0C88-40D2-8E76-6A59E05E5F05}" type="presOf" srcId="{61F43982-538F-4AF1-AA4C-84242A4D370A}" destId="{6FA528B3-E3D9-4470-936E-5FCBFA1D53FC}" srcOrd="0" destOrd="0" presId="urn:microsoft.com/office/officeart/2005/8/layout/orgChart1"/>
    <dgm:cxn modelId="{820DEB12-F17B-4177-97C1-AB1EB270A637}" type="presOf" srcId="{E12E90E3-1E4B-4766-A04A-DA5AC641EEE1}" destId="{87A388F2-FEF3-4BDD-B586-04B17370C418}" srcOrd="0" destOrd="0" presId="urn:microsoft.com/office/officeart/2005/8/layout/orgChart1"/>
    <dgm:cxn modelId="{52F29236-D894-4989-929B-CEEE35E1FE4B}" type="presOf" srcId="{9F12E1D6-C76A-4B6A-A441-3D53E7F9768E}" destId="{86E16774-5361-4605-8A83-BE8DF844471F}" srcOrd="0" destOrd="0" presId="urn:microsoft.com/office/officeart/2005/8/layout/orgChart1"/>
    <dgm:cxn modelId="{B8289A98-1690-4363-8553-6A67730D0B41}" type="presOf" srcId="{36E92E59-A791-49C8-9139-51D287BC62C0}" destId="{1250B2BB-74BF-4B6A-84FA-BD675A31BB22}" srcOrd="0" destOrd="0" presId="urn:microsoft.com/office/officeart/2005/8/layout/orgChart1"/>
    <dgm:cxn modelId="{EE373389-76BA-48A6-85DC-BD611EB286DC}" srcId="{E12E90E3-1E4B-4766-A04A-DA5AC641EEE1}" destId="{16F90E21-FAD5-47F1-8EF8-EC1B74B7F2F7}" srcOrd="0" destOrd="0" parTransId="{2E982F2A-5D13-4E75-9086-8A903ACD0E7E}" sibTransId="{3A8C57A7-AE7D-4A3F-9594-4E467C6FF852}"/>
    <dgm:cxn modelId="{9F38B40E-406E-41E1-BF13-4A1B3123209D}" type="presOf" srcId="{88E824A9-2A11-4C53-A01B-2D5CE77E9C3B}" destId="{BC1D5748-19C3-4461-9E0A-21FC87789D74}" srcOrd="1" destOrd="0" presId="urn:microsoft.com/office/officeart/2005/8/layout/orgChart1"/>
    <dgm:cxn modelId="{12A2D148-8DA0-463B-9A34-42FFD9432352}" type="presOf" srcId="{04A251C4-CD16-477A-BF60-41DC203081AA}" destId="{8834AADF-5264-45C2-9281-B9A5068B7F78}" srcOrd="0" destOrd="0" presId="urn:microsoft.com/office/officeart/2005/8/layout/orgChart1"/>
    <dgm:cxn modelId="{B7598DA7-CB76-4D9D-9A47-016321C1C3F6}" type="presOf" srcId="{16F90E21-FAD5-47F1-8EF8-EC1B74B7F2F7}" destId="{2A1F921F-39A1-44D8-B5FA-60EB340D0FA6}" srcOrd="1" destOrd="0" presId="urn:microsoft.com/office/officeart/2005/8/layout/orgChart1"/>
    <dgm:cxn modelId="{72044DDF-3CC0-412D-ACCD-E693679B45BA}" srcId="{16F90E21-FAD5-47F1-8EF8-EC1B74B7F2F7}" destId="{B28B1555-5D6B-4CE3-8307-8995E8982511}" srcOrd="1" destOrd="0" parTransId="{3F21B464-581E-4C8B-892A-D9E6A85570AD}" sibTransId="{5D3429E4-292A-4ACC-A060-F6FBA9592E4B}"/>
    <dgm:cxn modelId="{A6AE08E4-C2A2-42E7-BEED-C43CC9450803}" type="presOf" srcId="{E55E7AD4-392A-4A23-86DE-E821528C2A0F}" destId="{3CDBBC4F-7A4B-424A-88C9-F8E23841E4C0}" srcOrd="0" destOrd="0" presId="urn:microsoft.com/office/officeart/2005/8/layout/orgChart1"/>
    <dgm:cxn modelId="{5728BB5F-3D67-4BA3-AC8B-32CD478463E3}" type="presOf" srcId="{B28B1555-5D6B-4CE3-8307-8995E8982511}" destId="{4E9D1064-D548-4F80-A5AD-CC5EB082F63C}" srcOrd="0" destOrd="0" presId="urn:microsoft.com/office/officeart/2005/8/layout/orgChart1"/>
    <dgm:cxn modelId="{8439F03C-C29B-4615-8ED5-F9D002F5BBE4}" type="presOf" srcId="{766F9D52-E4F2-47B1-AF3F-B29492C17F75}" destId="{8637C3E8-BB5B-46CB-B4E4-8E69385E82D1}" srcOrd="0" destOrd="0" presId="urn:microsoft.com/office/officeart/2005/8/layout/orgChart1"/>
    <dgm:cxn modelId="{2EE4BC83-459B-4314-9055-B62DFB99AA8C}" srcId="{16F90E21-FAD5-47F1-8EF8-EC1B74B7F2F7}" destId="{766F9D52-E4F2-47B1-AF3F-B29492C17F75}" srcOrd="2" destOrd="0" parTransId="{04A251C4-CD16-477A-BF60-41DC203081AA}" sibTransId="{1EBA3F65-1BD5-43EE-B1FD-ABE803B7238A}"/>
    <dgm:cxn modelId="{122CE58C-08E9-4DEC-861C-822EFB445474}" srcId="{16F90E21-FAD5-47F1-8EF8-EC1B74B7F2F7}" destId="{36E92E59-A791-49C8-9139-51D287BC62C0}" srcOrd="3" destOrd="0" parTransId="{E55E7AD4-392A-4A23-86DE-E821528C2A0F}" sibTransId="{23A6DA83-E73A-42CB-BAB4-EB04DB7D4D9F}"/>
    <dgm:cxn modelId="{5D6D0C15-1AF3-48AD-8870-CD9886E756E9}" type="presOf" srcId="{9F12E1D6-C76A-4B6A-A441-3D53E7F9768E}" destId="{327A4A2D-65F6-4535-91CB-BC8B296D471A}" srcOrd="1" destOrd="0" presId="urn:microsoft.com/office/officeart/2005/8/layout/orgChart1"/>
    <dgm:cxn modelId="{03FD11A8-45C0-43CC-9E03-C8F62DB383A7}" srcId="{16F90E21-FAD5-47F1-8EF8-EC1B74B7F2F7}" destId="{9F12E1D6-C76A-4B6A-A441-3D53E7F9768E}" srcOrd="0" destOrd="0" parTransId="{61F43982-538F-4AF1-AA4C-84242A4D370A}" sibTransId="{B971A229-2ED1-46FC-9915-69BF26F9D961}"/>
    <dgm:cxn modelId="{FBDE4650-5C12-4042-A875-9A0E473865C5}" type="presOf" srcId="{766F9D52-E4F2-47B1-AF3F-B29492C17F75}" destId="{AD8184F4-F3AE-4D74-ABFF-6BB2562AF88B}" srcOrd="1" destOrd="0" presId="urn:microsoft.com/office/officeart/2005/8/layout/orgChart1"/>
    <dgm:cxn modelId="{CB1A58DF-9884-4613-B439-191DC181B5C2}" type="presOf" srcId="{3F21B464-581E-4C8B-892A-D9E6A85570AD}" destId="{935A0CD9-B07A-4059-B1F9-D096BECCC36A}" srcOrd="0" destOrd="0" presId="urn:microsoft.com/office/officeart/2005/8/layout/orgChart1"/>
    <dgm:cxn modelId="{8F599446-547F-448E-87FE-807FE18408AC}" srcId="{36E92E59-A791-49C8-9139-51D287BC62C0}" destId="{88E824A9-2A11-4C53-A01B-2D5CE77E9C3B}" srcOrd="0" destOrd="0" parTransId="{F5F12F44-1E0F-4127-A791-EB982C6288FF}" sibTransId="{F8EF902A-C875-4C2F-858C-16780247F68B}"/>
    <dgm:cxn modelId="{D1D805D2-8238-4A48-8E37-48BB2BB33DEC}" type="presOf" srcId="{F5F12F44-1E0F-4127-A791-EB982C6288FF}" destId="{70E6FD13-B7C2-417F-AB95-360D15346971}" srcOrd="0" destOrd="0" presId="urn:microsoft.com/office/officeart/2005/8/layout/orgChart1"/>
    <dgm:cxn modelId="{C96FC9E8-A4F8-48B0-B28D-39A002A953C1}" type="presOf" srcId="{88E824A9-2A11-4C53-A01B-2D5CE77E9C3B}" destId="{1BACF1BB-B573-4E1A-A232-FD422589CAFA}" srcOrd="0" destOrd="0" presId="urn:microsoft.com/office/officeart/2005/8/layout/orgChart1"/>
    <dgm:cxn modelId="{62647A02-D559-4964-8E90-507103126809}" type="presOf" srcId="{16F90E21-FAD5-47F1-8EF8-EC1B74B7F2F7}" destId="{D244BBFF-6FFC-44D4-A561-7F723982FAF3}" srcOrd="0" destOrd="0" presId="urn:microsoft.com/office/officeart/2005/8/layout/orgChart1"/>
    <dgm:cxn modelId="{5E5D4908-D924-4895-9C0A-E778DDF30380}" type="presOf" srcId="{36E92E59-A791-49C8-9139-51D287BC62C0}" destId="{A1253F8F-3C2E-4C65-A091-E2F3F287113B}" srcOrd="1" destOrd="0" presId="urn:microsoft.com/office/officeart/2005/8/layout/orgChart1"/>
    <dgm:cxn modelId="{3ADC2EA2-C33D-49F2-A0F9-078DD1C7697A}" type="presParOf" srcId="{87A388F2-FEF3-4BDD-B586-04B17370C418}" destId="{D4BA209A-D76F-46C6-90B1-425ACC900F25}" srcOrd="0" destOrd="0" presId="urn:microsoft.com/office/officeart/2005/8/layout/orgChart1"/>
    <dgm:cxn modelId="{3EBBDD57-8C28-4395-BFF0-211ABB211A9D}" type="presParOf" srcId="{D4BA209A-D76F-46C6-90B1-425ACC900F25}" destId="{458E4E01-1F87-4648-9A20-9D42084003D0}" srcOrd="0" destOrd="0" presId="urn:microsoft.com/office/officeart/2005/8/layout/orgChart1"/>
    <dgm:cxn modelId="{7B4D2B42-A1F3-4032-B410-C2374F2649E4}" type="presParOf" srcId="{458E4E01-1F87-4648-9A20-9D42084003D0}" destId="{D244BBFF-6FFC-44D4-A561-7F723982FAF3}" srcOrd="0" destOrd="0" presId="urn:microsoft.com/office/officeart/2005/8/layout/orgChart1"/>
    <dgm:cxn modelId="{49AEE201-9FD0-43D0-B75C-B0BACDB7FE65}" type="presParOf" srcId="{458E4E01-1F87-4648-9A20-9D42084003D0}" destId="{2A1F921F-39A1-44D8-B5FA-60EB340D0FA6}" srcOrd="1" destOrd="0" presId="urn:microsoft.com/office/officeart/2005/8/layout/orgChart1"/>
    <dgm:cxn modelId="{01DAFD6A-B3FC-4205-9C7D-9B3FEC5C8926}" type="presParOf" srcId="{D4BA209A-D76F-46C6-90B1-425ACC900F25}" destId="{3BBBEEB5-21B5-40CC-BF0C-4E3D97740A48}" srcOrd="1" destOrd="0" presId="urn:microsoft.com/office/officeart/2005/8/layout/orgChart1"/>
    <dgm:cxn modelId="{8800E589-40BC-4882-908B-4B9335ACF0DF}" type="presParOf" srcId="{3BBBEEB5-21B5-40CC-BF0C-4E3D97740A48}" destId="{6FA528B3-E3D9-4470-936E-5FCBFA1D53FC}" srcOrd="0" destOrd="0" presId="urn:microsoft.com/office/officeart/2005/8/layout/orgChart1"/>
    <dgm:cxn modelId="{AEFA7EA4-4EF1-40CB-AFDE-5B70B5AFD996}" type="presParOf" srcId="{3BBBEEB5-21B5-40CC-BF0C-4E3D97740A48}" destId="{5899D493-F11B-45FF-BBC8-DF66DA53CF25}" srcOrd="1" destOrd="0" presId="urn:microsoft.com/office/officeart/2005/8/layout/orgChart1"/>
    <dgm:cxn modelId="{46337E2E-BED4-4F7E-9821-E008D84A2CDE}" type="presParOf" srcId="{5899D493-F11B-45FF-BBC8-DF66DA53CF25}" destId="{770BB26F-A1F4-45D3-BEB7-364C72538868}" srcOrd="0" destOrd="0" presId="urn:microsoft.com/office/officeart/2005/8/layout/orgChart1"/>
    <dgm:cxn modelId="{6BDC91A6-8382-47BC-A4FB-188D9BA6B6F3}" type="presParOf" srcId="{770BB26F-A1F4-45D3-BEB7-364C72538868}" destId="{86E16774-5361-4605-8A83-BE8DF844471F}" srcOrd="0" destOrd="0" presId="urn:microsoft.com/office/officeart/2005/8/layout/orgChart1"/>
    <dgm:cxn modelId="{D4403704-2BB1-46FB-AE92-830FC2E5D406}" type="presParOf" srcId="{770BB26F-A1F4-45D3-BEB7-364C72538868}" destId="{327A4A2D-65F6-4535-91CB-BC8B296D471A}" srcOrd="1" destOrd="0" presId="urn:microsoft.com/office/officeart/2005/8/layout/orgChart1"/>
    <dgm:cxn modelId="{207EF4EF-5A5A-4272-8ACF-F01B816BC89C}" type="presParOf" srcId="{5899D493-F11B-45FF-BBC8-DF66DA53CF25}" destId="{BB8BD860-20D4-4E7D-8DD4-84AEE598824B}" srcOrd="1" destOrd="0" presId="urn:microsoft.com/office/officeart/2005/8/layout/orgChart1"/>
    <dgm:cxn modelId="{EB1DA1B8-9B24-40F4-AA71-D7B3A1892A06}" type="presParOf" srcId="{5899D493-F11B-45FF-BBC8-DF66DA53CF25}" destId="{BC7612BB-C49D-41B3-9A58-5485FF6D097F}" srcOrd="2" destOrd="0" presId="urn:microsoft.com/office/officeart/2005/8/layout/orgChart1"/>
    <dgm:cxn modelId="{0CCD5B75-9340-4DD3-98CB-66D90FA307B6}" type="presParOf" srcId="{3BBBEEB5-21B5-40CC-BF0C-4E3D97740A48}" destId="{935A0CD9-B07A-4059-B1F9-D096BECCC36A}" srcOrd="2" destOrd="0" presId="urn:microsoft.com/office/officeart/2005/8/layout/orgChart1"/>
    <dgm:cxn modelId="{BF0754BF-26E0-43D0-8C96-A6F2E0279CDB}" type="presParOf" srcId="{3BBBEEB5-21B5-40CC-BF0C-4E3D97740A48}" destId="{11B30627-9397-426E-8CF2-672F5A0AEF22}" srcOrd="3" destOrd="0" presId="urn:microsoft.com/office/officeart/2005/8/layout/orgChart1"/>
    <dgm:cxn modelId="{F1A89DDC-734E-4E0A-A1A7-30D3AD31891B}" type="presParOf" srcId="{11B30627-9397-426E-8CF2-672F5A0AEF22}" destId="{301ABDEB-CF8A-43E2-B58A-AAB9B8F73577}" srcOrd="0" destOrd="0" presId="urn:microsoft.com/office/officeart/2005/8/layout/orgChart1"/>
    <dgm:cxn modelId="{747CED5E-28A3-4D92-AD81-5CABE1888604}" type="presParOf" srcId="{301ABDEB-CF8A-43E2-B58A-AAB9B8F73577}" destId="{4E9D1064-D548-4F80-A5AD-CC5EB082F63C}" srcOrd="0" destOrd="0" presId="urn:microsoft.com/office/officeart/2005/8/layout/orgChart1"/>
    <dgm:cxn modelId="{E534490D-72B4-4731-B710-6473F5F3B560}" type="presParOf" srcId="{301ABDEB-CF8A-43E2-B58A-AAB9B8F73577}" destId="{11038D12-71F2-48D9-85E8-FE7D7812DCB9}" srcOrd="1" destOrd="0" presId="urn:microsoft.com/office/officeart/2005/8/layout/orgChart1"/>
    <dgm:cxn modelId="{EAFDDA26-FDA8-496B-83EF-EC5D04474284}" type="presParOf" srcId="{11B30627-9397-426E-8CF2-672F5A0AEF22}" destId="{4F1767C7-A2D5-423E-8D66-E00D5869B190}" srcOrd="1" destOrd="0" presId="urn:microsoft.com/office/officeart/2005/8/layout/orgChart1"/>
    <dgm:cxn modelId="{1BABCDB7-8F7F-4190-A388-DFCCBB7BA367}" type="presParOf" srcId="{11B30627-9397-426E-8CF2-672F5A0AEF22}" destId="{90AFF688-BAB2-4478-A2AC-1C3598B7B48C}" srcOrd="2" destOrd="0" presId="urn:microsoft.com/office/officeart/2005/8/layout/orgChart1"/>
    <dgm:cxn modelId="{07930BE6-A53F-47AE-A988-9C214A42A4A5}" type="presParOf" srcId="{3BBBEEB5-21B5-40CC-BF0C-4E3D97740A48}" destId="{8834AADF-5264-45C2-9281-B9A5068B7F78}" srcOrd="4" destOrd="0" presId="urn:microsoft.com/office/officeart/2005/8/layout/orgChart1"/>
    <dgm:cxn modelId="{896E68EF-5637-44EE-9C58-719AC00CE6BE}" type="presParOf" srcId="{3BBBEEB5-21B5-40CC-BF0C-4E3D97740A48}" destId="{19EA4414-0BA4-4C03-BA7A-2FD62B6532E1}" srcOrd="5" destOrd="0" presId="urn:microsoft.com/office/officeart/2005/8/layout/orgChart1"/>
    <dgm:cxn modelId="{3954698B-5F73-4187-B230-35EE011CD166}" type="presParOf" srcId="{19EA4414-0BA4-4C03-BA7A-2FD62B6532E1}" destId="{110562C8-4477-406A-8191-2E17F6F828AB}" srcOrd="0" destOrd="0" presId="urn:microsoft.com/office/officeart/2005/8/layout/orgChart1"/>
    <dgm:cxn modelId="{520F674B-A8EF-49D4-B9C7-C89EBB78E704}" type="presParOf" srcId="{110562C8-4477-406A-8191-2E17F6F828AB}" destId="{8637C3E8-BB5B-46CB-B4E4-8E69385E82D1}" srcOrd="0" destOrd="0" presId="urn:microsoft.com/office/officeart/2005/8/layout/orgChart1"/>
    <dgm:cxn modelId="{B0BD255E-0713-4A9C-A923-5B0E31EFA2AE}" type="presParOf" srcId="{110562C8-4477-406A-8191-2E17F6F828AB}" destId="{AD8184F4-F3AE-4D74-ABFF-6BB2562AF88B}" srcOrd="1" destOrd="0" presId="urn:microsoft.com/office/officeart/2005/8/layout/orgChart1"/>
    <dgm:cxn modelId="{69F19CAC-3142-4C0F-9416-70A31A60EB02}" type="presParOf" srcId="{19EA4414-0BA4-4C03-BA7A-2FD62B6532E1}" destId="{606C960E-FDE7-4010-AEE5-C6B66671694F}" srcOrd="1" destOrd="0" presId="urn:microsoft.com/office/officeart/2005/8/layout/orgChart1"/>
    <dgm:cxn modelId="{57F49C73-B521-414F-9200-9F78258E9B0D}" type="presParOf" srcId="{19EA4414-0BA4-4C03-BA7A-2FD62B6532E1}" destId="{83D34D8C-4C67-45A3-B38A-BCAF54C600C7}" srcOrd="2" destOrd="0" presId="urn:microsoft.com/office/officeart/2005/8/layout/orgChart1"/>
    <dgm:cxn modelId="{C1CCD681-9D4F-4707-BFC2-0B5DE1CEFD61}" type="presParOf" srcId="{3BBBEEB5-21B5-40CC-BF0C-4E3D97740A48}" destId="{3CDBBC4F-7A4B-424A-88C9-F8E23841E4C0}" srcOrd="6" destOrd="0" presId="urn:microsoft.com/office/officeart/2005/8/layout/orgChart1"/>
    <dgm:cxn modelId="{905D1FA6-11E0-4F41-BBC9-761B16CBE1C5}" type="presParOf" srcId="{3BBBEEB5-21B5-40CC-BF0C-4E3D97740A48}" destId="{3A291719-BD76-47E9-96AE-1848DBF0AB54}" srcOrd="7" destOrd="0" presId="urn:microsoft.com/office/officeart/2005/8/layout/orgChart1"/>
    <dgm:cxn modelId="{9A5D5FDF-C7F9-4EC1-A643-21CAFF774EEE}" type="presParOf" srcId="{3A291719-BD76-47E9-96AE-1848DBF0AB54}" destId="{55D2CF2C-5429-4D4A-A1C2-C3AEEF2A9E3F}" srcOrd="0" destOrd="0" presId="urn:microsoft.com/office/officeart/2005/8/layout/orgChart1"/>
    <dgm:cxn modelId="{0CA9054D-E706-4312-AA33-A5BE6850A4CB}" type="presParOf" srcId="{55D2CF2C-5429-4D4A-A1C2-C3AEEF2A9E3F}" destId="{1250B2BB-74BF-4B6A-84FA-BD675A31BB22}" srcOrd="0" destOrd="0" presId="urn:microsoft.com/office/officeart/2005/8/layout/orgChart1"/>
    <dgm:cxn modelId="{919BC347-CB19-4260-BD9E-54E7D37452BD}" type="presParOf" srcId="{55D2CF2C-5429-4D4A-A1C2-C3AEEF2A9E3F}" destId="{A1253F8F-3C2E-4C65-A091-E2F3F287113B}" srcOrd="1" destOrd="0" presId="urn:microsoft.com/office/officeart/2005/8/layout/orgChart1"/>
    <dgm:cxn modelId="{81F64AB9-652A-45B4-8766-1AA21B95E56F}" type="presParOf" srcId="{3A291719-BD76-47E9-96AE-1848DBF0AB54}" destId="{B86CC16D-67DD-4A0F-A0C6-267F40FC638B}" srcOrd="1" destOrd="0" presId="urn:microsoft.com/office/officeart/2005/8/layout/orgChart1"/>
    <dgm:cxn modelId="{F35B0C29-EF61-4842-BC42-0761BD9F403D}" type="presParOf" srcId="{B86CC16D-67DD-4A0F-A0C6-267F40FC638B}" destId="{70E6FD13-B7C2-417F-AB95-360D15346971}" srcOrd="0" destOrd="0" presId="urn:microsoft.com/office/officeart/2005/8/layout/orgChart1"/>
    <dgm:cxn modelId="{C27F06BD-001A-4862-9047-B36BA2B94E43}" type="presParOf" srcId="{B86CC16D-67DD-4A0F-A0C6-267F40FC638B}" destId="{F791E5D4-382B-4894-A431-53525178821E}" srcOrd="1" destOrd="0" presId="urn:microsoft.com/office/officeart/2005/8/layout/orgChart1"/>
    <dgm:cxn modelId="{7AA90185-2D9A-40AE-BE8B-442D83C81E0F}" type="presParOf" srcId="{F791E5D4-382B-4894-A431-53525178821E}" destId="{E7DC66B1-C8DE-40A8-9F8F-915900069932}" srcOrd="0" destOrd="0" presId="urn:microsoft.com/office/officeart/2005/8/layout/orgChart1"/>
    <dgm:cxn modelId="{CF8D2ED1-7A64-4C9D-B06B-E29FE8DB906A}" type="presParOf" srcId="{E7DC66B1-C8DE-40A8-9F8F-915900069932}" destId="{1BACF1BB-B573-4E1A-A232-FD422589CAFA}" srcOrd="0" destOrd="0" presId="urn:microsoft.com/office/officeart/2005/8/layout/orgChart1"/>
    <dgm:cxn modelId="{A059B148-BDC9-4793-BF11-87943C11C69F}" type="presParOf" srcId="{E7DC66B1-C8DE-40A8-9F8F-915900069932}" destId="{BC1D5748-19C3-4461-9E0A-21FC87789D74}" srcOrd="1" destOrd="0" presId="urn:microsoft.com/office/officeart/2005/8/layout/orgChart1"/>
    <dgm:cxn modelId="{C2AB5392-CC50-4C95-825E-2A80F5B6A9EF}" type="presParOf" srcId="{F791E5D4-382B-4894-A431-53525178821E}" destId="{EE5EFD45-91CE-423C-8BFD-8C80294DEF7B}" srcOrd="1" destOrd="0" presId="urn:microsoft.com/office/officeart/2005/8/layout/orgChart1"/>
    <dgm:cxn modelId="{219C8111-29BB-4ECC-B85E-98E6A9CB3441}" type="presParOf" srcId="{F791E5D4-382B-4894-A431-53525178821E}" destId="{11FC5889-90E2-4320-ADFF-74B1DBB8C04C}" srcOrd="2" destOrd="0" presId="urn:microsoft.com/office/officeart/2005/8/layout/orgChart1"/>
    <dgm:cxn modelId="{8040E259-B4D2-41AD-8297-B838267784F6}" type="presParOf" srcId="{3A291719-BD76-47E9-96AE-1848DBF0AB54}" destId="{4F122601-4111-4C61-87EE-EEDE1FFC38D5}" srcOrd="2" destOrd="0" presId="urn:microsoft.com/office/officeart/2005/8/layout/orgChart1"/>
    <dgm:cxn modelId="{D125AB08-FF4A-4A54-803B-76585D24D434}" type="presParOf" srcId="{D4BA209A-D76F-46C6-90B1-425ACC900F25}" destId="{64BA64F3-5A24-4FAD-A7F2-CD7E9A152FA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E6FD13-B7C2-417F-AB95-360D15346971}">
      <dsp:nvSpPr>
        <dsp:cNvPr id="0" name=""/>
        <dsp:cNvSpPr/>
      </dsp:nvSpPr>
      <dsp:spPr>
        <a:xfrm>
          <a:off x="5706419" y="3331072"/>
          <a:ext cx="232017" cy="1470817"/>
        </a:xfrm>
        <a:custGeom>
          <a:avLst/>
          <a:gdLst/>
          <a:ahLst/>
          <a:cxnLst/>
          <a:rect l="0" t="0" r="0" b="0"/>
          <a:pathLst>
            <a:path>
              <a:moveTo>
                <a:pt x="0" y="0"/>
              </a:moveTo>
              <a:lnTo>
                <a:pt x="0" y="1470817"/>
              </a:lnTo>
              <a:lnTo>
                <a:pt x="232017" y="1470817"/>
              </a:lnTo>
            </a:path>
          </a:pathLst>
        </a:custGeom>
        <a:noFill/>
        <a:ln w="1905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DBBC4F-7A4B-424A-88C9-F8E23841E4C0}">
      <dsp:nvSpPr>
        <dsp:cNvPr id="0" name=""/>
        <dsp:cNvSpPr/>
      </dsp:nvSpPr>
      <dsp:spPr>
        <a:xfrm>
          <a:off x="3543954" y="993181"/>
          <a:ext cx="2774130" cy="1573309"/>
        </a:xfrm>
        <a:custGeom>
          <a:avLst/>
          <a:gdLst/>
          <a:ahLst/>
          <a:cxnLst/>
          <a:rect l="0" t="0" r="0" b="0"/>
          <a:pathLst>
            <a:path>
              <a:moveTo>
                <a:pt x="0" y="0"/>
              </a:moveTo>
              <a:lnTo>
                <a:pt x="0" y="1412747"/>
              </a:lnTo>
              <a:lnTo>
                <a:pt x="2774130" y="1412747"/>
              </a:lnTo>
              <a:lnTo>
                <a:pt x="2774130" y="15733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34AADF-5264-45C2-9281-B9A5068B7F78}">
      <dsp:nvSpPr>
        <dsp:cNvPr id="0" name=""/>
        <dsp:cNvSpPr/>
      </dsp:nvSpPr>
      <dsp:spPr>
        <a:xfrm>
          <a:off x="3543954" y="993181"/>
          <a:ext cx="923843" cy="1573309"/>
        </a:xfrm>
        <a:custGeom>
          <a:avLst/>
          <a:gdLst/>
          <a:ahLst/>
          <a:cxnLst/>
          <a:rect l="0" t="0" r="0" b="0"/>
          <a:pathLst>
            <a:path>
              <a:moveTo>
                <a:pt x="0" y="0"/>
              </a:moveTo>
              <a:lnTo>
                <a:pt x="0" y="1412747"/>
              </a:lnTo>
              <a:lnTo>
                <a:pt x="923843" y="1412747"/>
              </a:lnTo>
              <a:lnTo>
                <a:pt x="923843" y="15733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5A0CD9-B07A-4059-B1F9-D096BECCC36A}">
      <dsp:nvSpPr>
        <dsp:cNvPr id="0" name=""/>
        <dsp:cNvSpPr/>
      </dsp:nvSpPr>
      <dsp:spPr>
        <a:xfrm>
          <a:off x="2617511" y="993181"/>
          <a:ext cx="926443" cy="1573309"/>
        </a:xfrm>
        <a:custGeom>
          <a:avLst/>
          <a:gdLst/>
          <a:ahLst/>
          <a:cxnLst/>
          <a:rect l="0" t="0" r="0" b="0"/>
          <a:pathLst>
            <a:path>
              <a:moveTo>
                <a:pt x="926443" y="0"/>
              </a:moveTo>
              <a:lnTo>
                <a:pt x="926443" y="1412747"/>
              </a:lnTo>
              <a:lnTo>
                <a:pt x="0" y="1412747"/>
              </a:lnTo>
              <a:lnTo>
                <a:pt x="0" y="15733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A528B3-E3D9-4470-936E-5FCBFA1D53FC}">
      <dsp:nvSpPr>
        <dsp:cNvPr id="0" name=""/>
        <dsp:cNvSpPr/>
      </dsp:nvSpPr>
      <dsp:spPr>
        <a:xfrm>
          <a:off x="767224" y="993181"/>
          <a:ext cx="2776729" cy="1573309"/>
        </a:xfrm>
        <a:custGeom>
          <a:avLst/>
          <a:gdLst/>
          <a:ahLst/>
          <a:cxnLst/>
          <a:rect l="0" t="0" r="0" b="0"/>
          <a:pathLst>
            <a:path>
              <a:moveTo>
                <a:pt x="2776729" y="0"/>
              </a:moveTo>
              <a:lnTo>
                <a:pt x="2776729" y="1412747"/>
              </a:lnTo>
              <a:lnTo>
                <a:pt x="0" y="1412747"/>
              </a:lnTo>
              <a:lnTo>
                <a:pt x="0" y="1573309"/>
              </a:lnTo>
            </a:path>
          </a:pathLst>
        </a:custGeom>
        <a:noFill/>
        <a:ln w="1905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44BBFF-6FFC-44D4-A561-7F723982FAF3}">
      <dsp:nvSpPr>
        <dsp:cNvPr id="0" name=""/>
        <dsp:cNvSpPr/>
      </dsp:nvSpPr>
      <dsp:spPr>
        <a:xfrm>
          <a:off x="304806" y="228600"/>
          <a:ext cx="6478296" cy="764581"/>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IN" sz="2400" kern="1200" dirty="0"/>
            <a:t>Classification Of Modern Teaching Model</a:t>
          </a:r>
        </a:p>
      </dsp:txBody>
      <dsp:txXfrm>
        <a:off x="304806" y="228600"/>
        <a:ext cx="6478296" cy="764581"/>
      </dsp:txXfrm>
    </dsp:sp>
    <dsp:sp modelId="{86E16774-5361-4605-8A83-BE8DF844471F}">
      <dsp:nvSpPr>
        <dsp:cNvPr id="0" name=""/>
        <dsp:cNvSpPr/>
      </dsp:nvSpPr>
      <dsp:spPr>
        <a:xfrm>
          <a:off x="2643" y="2566490"/>
          <a:ext cx="1529162" cy="7645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Behaviour Modification Model</a:t>
          </a:r>
        </a:p>
      </dsp:txBody>
      <dsp:txXfrm>
        <a:off x="2643" y="2566490"/>
        <a:ext cx="1529162" cy="764581"/>
      </dsp:txXfrm>
    </dsp:sp>
    <dsp:sp modelId="{4E9D1064-D548-4F80-A5AD-CC5EB082F63C}">
      <dsp:nvSpPr>
        <dsp:cNvPr id="0" name=""/>
        <dsp:cNvSpPr/>
      </dsp:nvSpPr>
      <dsp:spPr>
        <a:xfrm>
          <a:off x="1852930" y="2566490"/>
          <a:ext cx="1529162" cy="7645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Personal Teaching Model</a:t>
          </a:r>
        </a:p>
      </dsp:txBody>
      <dsp:txXfrm>
        <a:off x="1852930" y="2566490"/>
        <a:ext cx="1529162" cy="764581"/>
      </dsp:txXfrm>
    </dsp:sp>
    <dsp:sp modelId="{8637C3E8-BB5B-46CB-B4E4-8E69385E82D1}">
      <dsp:nvSpPr>
        <dsp:cNvPr id="0" name=""/>
        <dsp:cNvSpPr/>
      </dsp:nvSpPr>
      <dsp:spPr>
        <a:xfrm>
          <a:off x="3703216" y="2566490"/>
          <a:ext cx="1529162" cy="7645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Social Interaction Model</a:t>
          </a:r>
        </a:p>
      </dsp:txBody>
      <dsp:txXfrm>
        <a:off x="3703216" y="2566490"/>
        <a:ext cx="1529162" cy="764581"/>
      </dsp:txXfrm>
    </dsp:sp>
    <dsp:sp modelId="{1250B2BB-74BF-4B6A-84FA-BD675A31BB22}">
      <dsp:nvSpPr>
        <dsp:cNvPr id="0" name=""/>
        <dsp:cNvSpPr/>
      </dsp:nvSpPr>
      <dsp:spPr>
        <a:xfrm>
          <a:off x="5553503" y="2566490"/>
          <a:ext cx="1529162" cy="764581"/>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Information Processing Model</a:t>
          </a:r>
        </a:p>
      </dsp:txBody>
      <dsp:txXfrm>
        <a:off x="5553503" y="2566490"/>
        <a:ext cx="1529162" cy="764581"/>
      </dsp:txXfrm>
    </dsp:sp>
    <dsp:sp modelId="{1BACF1BB-B573-4E1A-A232-FD422589CAFA}">
      <dsp:nvSpPr>
        <dsp:cNvPr id="0" name=""/>
        <dsp:cNvSpPr/>
      </dsp:nvSpPr>
      <dsp:spPr>
        <a:xfrm>
          <a:off x="5938437" y="4419598"/>
          <a:ext cx="1529162" cy="764581"/>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IN" sz="1700" kern="1200" dirty="0"/>
            <a:t>Concept Attainment Model (Bruner)</a:t>
          </a:r>
        </a:p>
      </dsp:txBody>
      <dsp:txXfrm>
        <a:off x="5938437" y="4419598"/>
        <a:ext cx="1529162" cy="7645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68"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1048669"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D328EB-8D85-4FEF-90AF-D5F9B69D72BC}" type="datetimeFigureOut">
              <a:rPr lang="en-US" smtClean="0"/>
              <a:pPr/>
              <a:t>9/4/2021</a:t>
            </a:fld>
            <a:endParaRPr lang="en-US"/>
          </a:p>
        </p:txBody>
      </p:sp>
      <p:sp>
        <p:nvSpPr>
          <p:cNvPr id="1048670"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671"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2"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1048673"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F919ED-7B2B-4157-A8C6-7D2B63C44E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637" name="Freeform 6"/>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638" name="Freeform 7"/>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63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048640" name="Subtitle 16"/>
          <p:cNvSpPr>
            <a:spLocks noGrp="1"/>
          </p:cNvSpPr>
          <p:nvPr>
            <p:ph type="subTitle" idx="1"/>
          </p:nvPr>
        </p:nvSpPr>
        <p:spPr>
          <a:xfrm>
            <a:off x="433051"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48641" name="Date Placeholder 29"/>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42" name="Footer Placeholder 18"/>
          <p:cNvSpPr>
            <a:spLocks noGrp="1"/>
          </p:cNvSpPr>
          <p:nvPr>
            <p:ph type="ftr" sz="quarter" idx="11"/>
          </p:nvPr>
        </p:nvSpPr>
        <p:spPr/>
        <p:txBody>
          <a:bodyPr/>
          <a:lstStyle/>
          <a:p>
            <a:endParaRPr lang="en-US"/>
          </a:p>
        </p:txBody>
      </p:sp>
      <p:sp>
        <p:nvSpPr>
          <p:cNvPr id="1048643"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57" name="Title 1"/>
          <p:cNvSpPr>
            <a:spLocks noGrp="1"/>
          </p:cNvSpPr>
          <p:nvPr>
            <p:ph type="title"/>
          </p:nvPr>
        </p:nvSpPr>
        <p:spPr/>
        <p:txBody>
          <a:bodyPr/>
          <a:lstStyle/>
          <a:p>
            <a:r>
              <a:rPr kumimoji="0" lang="en-US"/>
              <a:t>Click to edit Master title style</a:t>
            </a:r>
          </a:p>
        </p:txBody>
      </p:sp>
      <p:sp>
        <p:nvSpPr>
          <p:cNvPr id="1048658"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59" name="Date Placeholder 3"/>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60" name="Footer Placeholder 4"/>
          <p:cNvSpPr>
            <a:spLocks noGrp="1"/>
          </p:cNvSpPr>
          <p:nvPr>
            <p:ph type="ftr" sz="quarter" idx="11"/>
          </p:nvPr>
        </p:nvSpPr>
        <p:spPr/>
        <p:txBody>
          <a:bodyPr/>
          <a:lstStyle/>
          <a:p>
            <a:endParaRPr lang="en-US"/>
          </a:p>
        </p:txBody>
      </p:sp>
      <p:sp>
        <p:nvSpPr>
          <p:cNvPr id="1048661"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9" name="Vertical Title 1"/>
          <p:cNvSpPr>
            <a:spLocks noGrp="1"/>
          </p:cNvSpPr>
          <p:nvPr>
            <p:ph type="title" orient="vert"/>
          </p:nvPr>
        </p:nvSpPr>
        <p:spPr>
          <a:xfrm>
            <a:off x="6629400" y="274639"/>
            <a:ext cx="2057400" cy="5851525"/>
          </a:xfrm>
        </p:spPr>
        <p:txBody>
          <a:bodyPr vert="eaVert"/>
          <a:lstStyle/>
          <a:p>
            <a:r>
              <a:rPr kumimoji="0" lang="en-US"/>
              <a:t>Click to edit Master title style</a:t>
            </a:r>
          </a:p>
        </p:txBody>
      </p:sp>
      <p:sp>
        <p:nvSpPr>
          <p:cNvPr id="1048630" name="Vertical Text Placeholder 2"/>
          <p:cNvSpPr>
            <a:spLocks noGrp="1"/>
          </p:cNvSpPr>
          <p:nvPr>
            <p:ph type="body" orient="vert" idx="1"/>
          </p:nvPr>
        </p:nvSpPr>
        <p:spPr>
          <a:xfrm>
            <a:off x="457200" y="274639"/>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31" name="Date Placeholder 3"/>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32" name="Footer Placeholder 4"/>
          <p:cNvSpPr>
            <a:spLocks noGrp="1"/>
          </p:cNvSpPr>
          <p:nvPr>
            <p:ph type="ftr" sz="quarter" idx="11"/>
          </p:nvPr>
        </p:nvSpPr>
        <p:spPr/>
        <p:txBody>
          <a:bodyPr/>
          <a:lstStyle/>
          <a:p>
            <a:endParaRPr lang="en-US"/>
          </a:p>
        </p:txBody>
      </p:sp>
      <p:sp>
        <p:nvSpPr>
          <p:cNvPr id="1048633"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3" name="Title 1"/>
          <p:cNvSpPr>
            <a:spLocks noGrp="1"/>
          </p:cNvSpPr>
          <p:nvPr>
            <p:ph type="title"/>
          </p:nvPr>
        </p:nvSpPr>
        <p:spPr/>
        <p:txBody>
          <a:bodyPr/>
          <a:lstStyle>
            <a:lvl1pPr algn="l"/>
          </a:lstStyle>
          <a:p>
            <a:r>
              <a:rPr kumimoji="0" lang="en-US"/>
              <a:t>Click to edit Master title style</a:t>
            </a:r>
          </a:p>
        </p:txBody>
      </p:sp>
      <p:sp>
        <p:nvSpPr>
          <p:cNvPr id="1048584"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585" name="Date Placeholder 3"/>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586" name="Footer Placeholder 4"/>
          <p:cNvSpPr>
            <a:spLocks noGrp="1"/>
          </p:cNvSpPr>
          <p:nvPr>
            <p:ph type="ftr" sz="quarter" idx="11"/>
          </p:nvPr>
        </p:nvSpPr>
        <p:spPr/>
        <p:txBody>
          <a:bodyPr/>
          <a:lstStyle/>
          <a:p>
            <a:endParaRPr lang="en-US"/>
          </a:p>
        </p:txBody>
      </p:sp>
      <p:sp>
        <p:nvSpPr>
          <p:cNvPr id="1048587"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50" name="Freeform 6"/>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651" name="Freeform 8"/>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652" name="Title 1"/>
          <p:cNvSpPr>
            <a:spLocks noGrp="1"/>
          </p:cNvSpPr>
          <p:nvPr>
            <p:ph type="title"/>
          </p:nvPr>
        </p:nvSpPr>
        <p:spPr>
          <a:xfrm>
            <a:off x="685800" y="3583838"/>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048653" name="Text Placeholder 2"/>
          <p:cNvSpPr>
            <a:spLocks noGrp="1"/>
          </p:cNvSpPr>
          <p:nvPr>
            <p:ph type="body" idx="1"/>
          </p:nvPr>
        </p:nvSpPr>
        <p:spPr>
          <a:xfrm>
            <a:off x="685800" y="2485801"/>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048654" name="Date Placeholder 3"/>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55" name="Footer Placeholder 4"/>
          <p:cNvSpPr>
            <a:spLocks noGrp="1"/>
          </p:cNvSpPr>
          <p:nvPr>
            <p:ph type="ftr" sz="quarter" idx="11"/>
          </p:nvPr>
        </p:nvSpPr>
        <p:spPr/>
        <p:txBody>
          <a:bodyPr/>
          <a:lstStyle/>
          <a:p>
            <a:endParaRPr lang="en-US"/>
          </a:p>
        </p:txBody>
      </p:sp>
      <p:sp>
        <p:nvSpPr>
          <p:cNvPr id="104865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1"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1048612" name="Content Placeholder 2"/>
          <p:cNvSpPr>
            <a:spLocks noGrp="1"/>
          </p:cNvSpPr>
          <p:nvPr>
            <p:ph sz="half" idx="1"/>
          </p:nvPr>
        </p:nvSpPr>
        <p:spPr>
          <a:xfrm>
            <a:off x="45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3" name="Content Placeholder 3"/>
          <p:cNvSpPr>
            <a:spLocks noGrp="1"/>
          </p:cNvSpPr>
          <p:nvPr>
            <p:ph sz="half" idx="2"/>
          </p:nvPr>
        </p:nvSpPr>
        <p:spPr>
          <a:xfrm>
            <a:off x="4267200" y="1600201"/>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14" name="Date Placeholder 4"/>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15" name="Footer Placeholder 5"/>
          <p:cNvSpPr>
            <a:spLocks noGrp="1"/>
          </p:cNvSpPr>
          <p:nvPr>
            <p:ph type="ftr" sz="quarter" idx="11"/>
          </p:nvPr>
        </p:nvSpPr>
        <p:spPr/>
        <p:txBody>
          <a:bodyPr/>
          <a:lstStyle/>
          <a:p>
            <a:endParaRPr lang="en-US"/>
          </a:p>
        </p:txBody>
      </p:sp>
      <p:sp>
        <p:nvSpPr>
          <p:cNvPr id="1048616"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17" name="Title 1"/>
          <p:cNvSpPr>
            <a:spLocks noGrp="1"/>
          </p:cNvSpPr>
          <p:nvPr>
            <p:ph type="title"/>
          </p:nvPr>
        </p:nvSpPr>
        <p:spPr>
          <a:xfrm>
            <a:off x="457200" y="273050"/>
            <a:ext cx="8229600" cy="1143000"/>
          </a:xfrm>
        </p:spPr>
        <p:txBody>
          <a:bodyPr anchor="ctr"/>
          <a:lstStyle/>
          <a:p>
            <a:r>
              <a:rPr kumimoji="0" lang="en-US"/>
              <a:t>Click to edit Master title style</a:t>
            </a:r>
          </a:p>
        </p:txBody>
      </p:sp>
      <p:sp>
        <p:nvSpPr>
          <p:cNvPr id="1048618" name="Text Placeholder 2"/>
          <p:cNvSpPr>
            <a:spLocks noGrp="1"/>
          </p:cNvSpPr>
          <p:nvPr>
            <p:ph type="body" idx="1"/>
          </p:nvPr>
        </p:nvSpPr>
        <p:spPr>
          <a:xfrm>
            <a:off x="457201"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19" name="Text Placeholder 3"/>
          <p:cNvSpPr>
            <a:spLocks noGrp="1"/>
          </p:cNvSpPr>
          <p:nvPr>
            <p:ph type="body" sz="half" idx="3"/>
          </p:nvPr>
        </p:nvSpPr>
        <p:spPr>
          <a:xfrm>
            <a:off x="4645026"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48620" name="Content Placeholder 4"/>
          <p:cNvSpPr>
            <a:spLocks noGrp="1"/>
          </p:cNvSpPr>
          <p:nvPr>
            <p:ph sz="quarter" idx="2"/>
          </p:nvPr>
        </p:nvSpPr>
        <p:spPr>
          <a:xfrm>
            <a:off x="457201"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1" name="Content Placeholder 5"/>
          <p:cNvSpPr>
            <a:spLocks noGrp="1"/>
          </p:cNvSpPr>
          <p:nvPr>
            <p:ph sz="quarter" idx="4"/>
          </p:nvPr>
        </p:nvSpPr>
        <p:spPr>
          <a:xfrm>
            <a:off x="4645026"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22" name="Date Placeholder 6"/>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23" name="Footer Placeholder 7"/>
          <p:cNvSpPr>
            <a:spLocks noGrp="1"/>
          </p:cNvSpPr>
          <p:nvPr>
            <p:ph type="ftr" sz="quarter" idx="11"/>
          </p:nvPr>
        </p:nvSpPr>
        <p:spPr/>
        <p:txBody>
          <a:bodyPr/>
          <a:lstStyle/>
          <a:p>
            <a:endParaRPr lang="en-US"/>
          </a:p>
        </p:txBody>
      </p:sp>
      <p:sp>
        <p:nvSpPr>
          <p:cNvPr id="1048624"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25"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1048626" name="Date Placeholder 6"/>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27"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1048628" name="Footer Placeholder 8"/>
          <p:cNvSpPr>
            <a:spLocks noGrp="1"/>
          </p:cNvSpPr>
          <p:nvPr>
            <p:ph type="ftr" sz="quarter" idx="12"/>
          </p:nvPr>
        </p:nvSpPr>
        <p:spPr/>
        <p:txBody>
          <a:bodyPr/>
          <a:lstStyle/>
          <a:p>
            <a:endParaRPr lang="en-US"/>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4" name="Date Placeholder 1"/>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35" name="Footer Placeholder 2"/>
          <p:cNvSpPr>
            <a:spLocks noGrp="1"/>
          </p:cNvSpPr>
          <p:nvPr>
            <p:ph type="ftr" sz="quarter" idx="11"/>
          </p:nvPr>
        </p:nvSpPr>
        <p:spPr/>
        <p:txBody>
          <a:bodyPr/>
          <a:lstStyle/>
          <a:p>
            <a:endParaRPr lang="en-US"/>
          </a:p>
        </p:txBody>
      </p:sp>
      <p:sp>
        <p:nvSpPr>
          <p:cNvPr id="1048636"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2" name="Title 1"/>
          <p:cNvSpPr>
            <a:spLocks noGrp="1"/>
          </p:cNvSpPr>
          <p:nvPr>
            <p:ph type="title"/>
          </p:nvPr>
        </p:nvSpPr>
        <p:spPr>
          <a:xfrm>
            <a:off x="457200" y="1185529"/>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104866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04866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48665" name="Date Placeholder 4"/>
          <p:cNvSpPr>
            <a:spLocks noGrp="1"/>
          </p:cNvSpPr>
          <p:nvPr>
            <p:ph type="dt" sz="half" idx="10"/>
          </p:nvPr>
        </p:nvSpPr>
        <p:spPr/>
        <p:txBody>
          <a:bodyPr/>
          <a:lstStyle/>
          <a:p>
            <a:fld id="{1D8BD707-D9CF-40AE-B4C6-C98DA3205C09}" type="datetimeFigureOut">
              <a:rPr lang="en-US" smtClean="0"/>
              <a:pPr/>
              <a:t>9/4/2021</a:t>
            </a:fld>
            <a:endParaRPr lang="en-US"/>
          </a:p>
        </p:txBody>
      </p:sp>
      <p:sp>
        <p:nvSpPr>
          <p:cNvPr id="1048666" name="Footer Placeholder 5"/>
          <p:cNvSpPr>
            <a:spLocks noGrp="1"/>
          </p:cNvSpPr>
          <p:nvPr>
            <p:ph type="ftr" sz="quarter" idx="11"/>
          </p:nvPr>
        </p:nvSpPr>
        <p:spPr/>
        <p:txBody>
          <a:bodyPr/>
          <a:lstStyle/>
          <a:p>
            <a:endParaRPr lang="en-US"/>
          </a:p>
        </p:txBody>
      </p:sp>
      <p:sp>
        <p:nvSpPr>
          <p:cNvPr id="1048667" name="Slide Number Placeholder 6"/>
          <p:cNvSpPr>
            <a:spLocks noGrp="1"/>
          </p:cNvSpPr>
          <p:nvPr>
            <p:ph type="sldNum" sz="quarter" idx="12"/>
          </p:nvPr>
        </p:nvSpPr>
        <p:spPr>
          <a:xfrm>
            <a:off x="8156448" y="6422065"/>
            <a:ext cx="762000" cy="365125"/>
          </a:xfrm>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44" name="Title 1"/>
          <p:cNvSpPr>
            <a:spLocks noGrp="1"/>
          </p:cNvSpPr>
          <p:nvPr>
            <p:ph type="title"/>
          </p:nvPr>
        </p:nvSpPr>
        <p:spPr>
          <a:xfrm>
            <a:off x="5556733"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1048645"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1048646" name="Text Placeholder 3"/>
          <p:cNvSpPr>
            <a:spLocks noGrp="1"/>
          </p:cNvSpPr>
          <p:nvPr>
            <p:ph type="body" sz="half" idx="2"/>
          </p:nvPr>
        </p:nvSpPr>
        <p:spPr>
          <a:xfrm>
            <a:off x="5556733" y="2998766"/>
            <a:ext cx="3053867"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1048647" name="Date Placeholder 4"/>
          <p:cNvSpPr>
            <a:spLocks noGrp="1"/>
          </p:cNvSpPr>
          <p:nvPr>
            <p:ph type="dt" sz="half" idx="10"/>
          </p:nvPr>
        </p:nvSpPr>
        <p:spPr>
          <a:xfrm>
            <a:off x="457200" y="6422065"/>
            <a:ext cx="2133600" cy="365125"/>
          </a:xfrm>
        </p:spPr>
        <p:txBody>
          <a:bodyPr/>
          <a:lstStyle/>
          <a:p>
            <a:fld id="{1D8BD707-D9CF-40AE-B4C6-C98DA3205C09}" type="datetimeFigureOut">
              <a:rPr lang="en-US" smtClean="0"/>
              <a:pPr/>
              <a:t>9/4/2021</a:t>
            </a:fld>
            <a:endParaRPr lang="en-US"/>
          </a:p>
        </p:txBody>
      </p:sp>
      <p:sp>
        <p:nvSpPr>
          <p:cNvPr id="1048648" name="Footer Placeholder 5"/>
          <p:cNvSpPr>
            <a:spLocks noGrp="1"/>
          </p:cNvSpPr>
          <p:nvPr>
            <p:ph type="ftr" sz="quarter" idx="11"/>
          </p:nvPr>
        </p:nvSpPr>
        <p:spPr/>
        <p:txBody>
          <a:bodyPr/>
          <a:lstStyle/>
          <a:p>
            <a:endParaRPr lang="en-US"/>
          </a:p>
        </p:txBody>
      </p:sp>
      <p:sp>
        <p:nvSpPr>
          <p:cNvPr id="1048649"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1048576" name="Freeform 11"/>
          <p:cNvSpPr/>
          <p:nvPr/>
        </p:nvSpPr>
        <p:spPr bwMode="auto">
          <a:xfrm>
            <a:off x="0" y="4752127"/>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048577" name="Freeform 15"/>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1048578"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1048579" name="Text Placeholder 29"/>
          <p:cNvSpPr>
            <a:spLocks noGrp="1"/>
          </p:cNvSpPr>
          <p:nvPr>
            <p:ph type="body" idx="1"/>
          </p:nvPr>
        </p:nvSpPr>
        <p:spPr>
          <a:xfrm>
            <a:off x="457200" y="1600201"/>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48580" name="Date Placeholder 9"/>
          <p:cNvSpPr>
            <a:spLocks noGrp="1"/>
          </p:cNvSpPr>
          <p:nvPr>
            <p:ph type="dt" sz="half" idx="2"/>
          </p:nvPr>
        </p:nvSpPr>
        <p:spPr>
          <a:xfrm>
            <a:off x="457200" y="6422065"/>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D8BD707-D9CF-40AE-B4C6-C98DA3205C09}" type="datetimeFigureOut">
              <a:rPr lang="en-US" smtClean="0"/>
              <a:pPr/>
              <a:t>9/4/2021</a:t>
            </a:fld>
            <a:endParaRPr lang="en-US"/>
          </a:p>
        </p:txBody>
      </p:sp>
      <p:sp>
        <p:nvSpPr>
          <p:cNvPr id="1048581" name="Footer Placeholder 21"/>
          <p:cNvSpPr>
            <a:spLocks noGrp="1"/>
          </p:cNvSpPr>
          <p:nvPr>
            <p:ph type="ftr" sz="quarter" idx="3"/>
          </p:nvPr>
        </p:nvSpPr>
        <p:spPr>
          <a:xfrm>
            <a:off x="3124200" y="6422065"/>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048582" name="Slide Number Placeholder 17"/>
          <p:cNvSpPr>
            <a:spLocks noGrp="1"/>
          </p:cNvSpPr>
          <p:nvPr>
            <p:ph type="sldNum" sz="quarter" idx="4"/>
          </p:nvPr>
        </p:nvSpPr>
        <p:spPr>
          <a:xfrm>
            <a:off x="8153400" y="6422065"/>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a:spLocks noGrp="1"/>
          </p:cNvSpPr>
          <p:nvPr>
            <p:ph type="title"/>
          </p:nvPr>
        </p:nvSpPr>
        <p:spPr>
          <a:xfrm>
            <a:off x="0" y="685800"/>
            <a:ext cx="9144000" cy="6019800"/>
          </a:xfrm>
        </p:spPr>
        <p:style>
          <a:lnRef idx="1">
            <a:schemeClr val="dk1"/>
          </a:lnRef>
          <a:fillRef idx="2">
            <a:schemeClr val="dk1"/>
          </a:fillRef>
          <a:effectRef idx="1">
            <a:schemeClr val="dk1"/>
          </a:effectRef>
          <a:fontRef idx="minor">
            <a:schemeClr val="dk1"/>
          </a:fontRef>
        </p:style>
        <p:txBody>
          <a:bodyPr>
            <a:noAutofit/>
          </a:bodyPr>
          <a:lstStyle/>
          <a:p>
            <a:pPr algn="ctr"/>
            <a:r>
              <a:rPr lang="en-US" sz="3200" dirty="0">
                <a:solidFill>
                  <a:schemeClr val="bg1"/>
                </a:solidFill>
                <a:latin typeface="Times New Roman" pitchFamily="18" charset="0"/>
                <a:cs typeface="Times New Roman" pitchFamily="18" charset="0"/>
              </a:rPr>
              <a:t/>
            </a:r>
            <a:br>
              <a:rPr lang="en-US" sz="3200" dirty="0">
                <a:solidFill>
                  <a:schemeClr val="bg1"/>
                </a:solidFill>
                <a:latin typeface="Times New Roman" pitchFamily="18" charset="0"/>
                <a:cs typeface="Times New Roman" pitchFamily="18" charset="0"/>
              </a:rPr>
            </a:br>
            <a:r>
              <a:rPr lang="en-US" sz="2800" dirty="0">
                <a:solidFill>
                  <a:schemeClr val="bg1"/>
                </a:solidFill>
                <a:latin typeface="Times New Roman" pitchFamily="18" charset="0"/>
                <a:cs typeface="Times New Roman" pitchFamily="18" charset="0"/>
              </a:rPr>
              <a:t/>
            </a:r>
            <a:br>
              <a:rPr lang="en-US" sz="2800" dirty="0">
                <a:solidFill>
                  <a:schemeClr val="bg1"/>
                </a:solidFill>
                <a:latin typeface="Times New Roman" pitchFamily="18" charset="0"/>
                <a:cs typeface="Times New Roman" pitchFamily="18" charset="0"/>
              </a:rPr>
            </a:b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4400" dirty="0" err="1" smtClean="0">
                <a:latin typeface="Times New Roman" pitchFamily="18" charset="0"/>
                <a:cs typeface="Times New Roman" pitchFamily="18" charset="0"/>
              </a:rPr>
              <a:t>Aniruddha</a:t>
            </a:r>
            <a:r>
              <a:rPr lang="en-US" sz="4400" dirty="0" smtClean="0">
                <a:latin typeface="Times New Roman" pitchFamily="18" charset="0"/>
                <a:cs typeface="Times New Roman" pitchFamily="18" charset="0"/>
              </a:rPr>
              <a:t> </a:t>
            </a:r>
            <a:r>
              <a:rPr lang="en-US" sz="4400" dirty="0" err="1" smtClean="0">
                <a:latin typeface="Times New Roman" pitchFamily="18" charset="0"/>
                <a:cs typeface="Times New Roman" pitchFamily="18" charset="0"/>
              </a:rPr>
              <a:t>Saha</a:t>
            </a:r>
            <a:r>
              <a:rPr lang="en-US" sz="4400" dirty="0" smtClean="0">
                <a:solidFill>
                  <a:srgbClr val="800000"/>
                </a:solidFill>
                <a:highlight>
                  <a:srgbClr val="FFFF00"/>
                </a:highlight>
                <a:latin typeface="Times New Roman" pitchFamily="18" charset="0"/>
                <a:cs typeface="Times New Roman" pitchFamily="18" charset="0"/>
              </a:rPr>
              <a:t/>
            </a:r>
            <a:br>
              <a:rPr lang="en-US" sz="4400" dirty="0" smtClean="0">
                <a:solidFill>
                  <a:srgbClr val="800000"/>
                </a:solidFill>
                <a:highlight>
                  <a:srgbClr val="FFFF00"/>
                </a:highlight>
                <a:latin typeface="Times New Roman" pitchFamily="18" charset="0"/>
                <a:cs typeface="Times New Roman" pitchFamily="18" charset="0"/>
              </a:rPr>
            </a:br>
            <a:r>
              <a:rPr lang="en-US" sz="2000" dirty="0" smtClean="0">
                <a:solidFill>
                  <a:srgbClr val="800000"/>
                </a:solidFill>
                <a:highlight>
                  <a:srgbClr val="FFFF00"/>
                </a:highlight>
                <a:latin typeface="Times New Roman" pitchFamily="18" charset="0"/>
                <a:cs typeface="Times New Roman" pitchFamily="18" charset="0"/>
              </a:rPr>
              <a:t>Assistant Professor and HOD</a:t>
            </a:r>
            <a:br>
              <a:rPr lang="en-US" sz="2000" dirty="0" smtClean="0">
                <a:solidFill>
                  <a:srgbClr val="800000"/>
                </a:solidFill>
                <a:highlight>
                  <a:srgbClr val="FFFF00"/>
                </a:highlight>
                <a:latin typeface="Times New Roman" pitchFamily="18" charset="0"/>
                <a:cs typeface="Times New Roman" pitchFamily="18" charset="0"/>
              </a:rPr>
            </a:br>
            <a:r>
              <a:rPr lang="en-US" sz="2000" dirty="0" smtClean="0">
                <a:solidFill>
                  <a:srgbClr val="800000"/>
                </a:solidFill>
                <a:highlight>
                  <a:srgbClr val="FFFF00"/>
                </a:highlight>
                <a:latin typeface="Times New Roman" pitchFamily="18" charset="0"/>
                <a:cs typeface="Times New Roman" pitchFamily="18" charset="0"/>
              </a:rPr>
              <a:t>Department of Education</a:t>
            </a:r>
            <a:br>
              <a:rPr lang="en-US" sz="2000" dirty="0" smtClean="0">
                <a:solidFill>
                  <a:srgbClr val="800000"/>
                </a:solidFill>
                <a:highlight>
                  <a:srgbClr val="FFFF00"/>
                </a:highlight>
                <a:latin typeface="Times New Roman" pitchFamily="18" charset="0"/>
                <a:cs typeface="Times New Roman" pitchFamily="18" charset="0"/>
              </a:rPr>
            </a:br>
            <a:r>
              <a:rPr lang="en-US" sz="2000" dirty="0" err="1" smtClean="0">
                <a:solidFill>
                  <a:srgbClr val="800000"/>
                </a:solidFill>
                <a:highlight>
                  <a:srgbClr val="FFFF00"/>
                </a:highlight>
                <a:latin typeface="Times New Roman" pitchFamily="18" charset="0"/>
                <a:cs typeface="Times New Roman" pitchFamily="18" charset="0"/>
              </a:rPr>
              <a:t>Asannagar</a:t>
            </a:r>
            <a:r>
              <a:rPr lang="en-US" sz="2000" dirty="0" smtClean="0">
                <a:solidFill>
                  <a:srgbClr val="800000"/>
                </a:solidFill>
                <a:highlight>
                  <a:srgbClr val="FFFF00"/>
                </a:highlight>
                <a:latin typeface="Times New Roman" pitchFamily="18" charset="0"/>
                <a:cs typeface="Times New Roman" pitchFamily="18" charset="0"/>
              </a:rPr>
              <a:t> MMT College</a:t>
            </a:r>
            <a:br>
              <a:rPr lang="en-US" sz="2000" dirty="0" smtClean="0">
                <a:solidFill>
                  <a:srgbClr val="800000"/>
                </a:solidFill>
                <a:highlight>
                  <a:srgbClr val="FFFF00"/>
                </a:highlight>
                <a:latin typeface="Times New Roman" pitchFamily="18" charset="0"/>
                <a:cs typeface="Times New Roman" pitchFamily="18" charset="0"/>
              </a:rPr>
            </a:br>
            <a:r>
              <a:rPr lang="en-US" sz="2800" dirty="0">
                <a:solidFill>
                  <a:schemeClr val="accent2">
                    <a:lumMod val="60000"/>
                    <a:lumOff val="40000"/>
                  </a:schemeClr>
                </a:solidFill>
                <a:latin typeface="Times New Roman" pitchFamily="18" charset="0"/>
                <a:cs typeface="Times New Roman" pitchFamily="18" charset="0"/>
              </a:rPr>
              <a:t/>
            </a:r>
            <a:br>
              <a:rPr lang="en-US" sz="2800" dirty="0">
                <a:solidFill>
                  <a:schemeClr val="accent2">
                    <a:lumMod val="60000"/>
                    <a:lumOff val="40000"/>
                  </a:schemeClr>
                </a:solidFill>
                <a:latin typeface="Times New Roman" pitchFamily="18" charset="0"/>
                <a:cs typeface="Times New Roman" pitchFamily="18" charset="0"/>
              </a:rPr>
            </a:br>
            <a:r>
              <a:rPr lang="en-US" sz="3200" dirty="0">
                <a:solidFill>
                  <a:srgbClr val="002060"/>
                </a:solidFill>
                <a:latin typeface="Times New Roman" pitchFamily="18" charset="0"/>
                <a:cs typeface="Times New Roman" pitchFamily="18" charset="0"/>
              </a:rPr>
              <a:t/>
            </a:r>
            <a:br>
              <a:rPr lang="en-US" sz="3200" dirty="0">
                <a:solidFill>
                  <a:srgbClr val="002060"/>
                </a:solidFill>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
        <p:nvSpPr>
          <p:cNvPr id="1048589" name="TextBox 2"/>
          <p:cNvSpPr txBox="1"/>
          <p:nvPr/>
        </p:nvSpPr>
        <p:spPr>
          <a:xfrm>
            <a:off x="0" y="144960"/>
            <a:ext cx="9144000" cy="923330"/>
          </a:xfrm>
          <a:prstGeom prst="rect">
            <a:avLst/>
          </a:prstGeom>
          <a:solidFill>
            <a:srgbClr val="92D050"/>
          </a:solidFill>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5400" b="1" dirty="0" smtClean="0">
                <a:ln w="11430"/>
                <a:solidFill>
                  <a:srgbClr val="002060"/>
                </a:solidFill>
              </a:rPr>
              <a:t>Teaching Model</a:t>
            </a:r>
            <a:endParaRPr lang="en-US" sz="50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1048588"/>
                                        </p:tgtEl>
                                        <p:attrNameLst>
                                          <p:attrName>style.visibility</p:attrName>
                                        </p:attrNameLst>
                                      </p:cBhvr>
                                      <p:to>
                                        <p:strVal val="visible"/>
                                      </p:to>
                                    </p:set>
                                    <p:anim calcmode="lin" valueType="num">
                                      <p:cBhvr additive="base">
                                        <p:cTn id="7" dur="5000" fill="hold"/>
                                        <p:tgtEl>
                                          <p:spTgt spid="1048588"/>
                                        </p:tgtEl>
                                        <p:attrNameLst>
                                          <p:attrName>ppt_x</p:attrName>
                                        </p:attrNameLst>
                                      </p:cBhvr>
                                      <p:tavLst>
                                        <p:tav tm="0">
                                          <p:val>
                                            <p:strVal val="#ppt_x"/>
                                          </p:val>
                                        </p:tav>
                                        <p:tav tm="100000">
                                          <p:val>
                                            <p:strVal val="#ppt_x"/>
                                          </p:val>
                                        </p:tav>
                                      </p:tavLst>
                                    </p:anim>
                                    <p:anim calcmode="lin" valueType="num">
                                      <p:cBhvr additive="base">
                                        <p:cTn id="8" dur="5000" fill="hold"/>
                                        <p:tgtEl>
                                          <p:spTgt spid="10485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8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76200" y="762000"/>
            <a:ext cx="9067800" cy="4267200"/>
          </a:xfrm>
        </p:spPr>
        <p:style>
          <a:lnRef idx="1">
            <a:schemeClr val="dk1"/>
          </a:lnRef>
          <a:fillRef idx="3">
            <a:schemeClr val="dk1"/>
          </a:fillRef>
          <a:effectRef idx="2">
            <a:schemeClr val="dk1"/>
          </a:effectRef>
          <a:fontRef idx="minor">
            <a:schemeClr val="lt1"/>
          </a:fontRef>
        </p:style>
        <p:txBody>
          <a:bodyPr>
            <a:normAutofit/>
          </a:bodyPr>
          <a:lstStyle/>
          <a:p>
            <a:r>
              <a:rPr lang="bn-IN" sz="2400" b="1" u="sng" dirty="0">
                <a:solidFill>
                  <a:srgbClr val="FFC000"/>
                </a:solidFill>
              </a:rPr>
              <a:t>মডেলের স্তরসমূহ(</a:t>
            </a:r>
            <a:r>
              <a:rPr lang="en-IN" sz="2400" b="1" u="sng" dirty="0">
                <a:solidFill>
                  <a:srgbClr val="FFC000"/>
                </a:solidFill>
              </a:rPr>
              <a:t>Steps in the method) : </a:t>
            </a:r>
            <a:r>
              <a:rPr lang="en-IN" sz="2400" dirty="0"/>
              <a:t/>
            </a:r>
            <a:br>
              <a:rPr lang="en-IN" sz="2400" dirty="0"/>
            </a:br>
            <a:r>
              <a:rPr lang="bn-IN" sz="2400" dirty="0"/>
              <a:t>এই মডেলের কতকগুলি স্তর আছে, - </a:t>
            </a:r>
            <a:r>
              <a:rPr lang="en-IN" sz="2400" dirty="0"/>
              <a:t/>
            </a:r>
            <a:br>
              <a:rPr lang="en-IN" sz="2400" dirty="0"/>
            </a:br>
            <a:r>
              <a:rPr lang="en-IN" sz="2400" dirty="0"/>
              <a:t/>
            </a:r>
            <a:br>
              <a:rPr lang="en-IN" sz="2400" dirty="0"/>
            </a:br>
            <a:r>
              <a:rPr lang="bn-IN" sz="2400" dirty="0"/>
              <a:t>১. ধারণা গুলির নির্বাচন ও সংজ্ঞা প্রদান ।</a:t>
            </a:r>
            <a:r>
              <a:rPr lang="en-IN" sz="2400" dirty="0"/>
              <a:t/>
            </a:r>
            <a:br>
              <a:rPr lang="en-IN" sz="2400" dirty="0"/>
            </a:br>
            <a:r>
              <a:rPr lang="bn-IN" sz="2400" dirty="0"/>
              <a:t>২. স্বাভাবিক দৃষ্টান্ত গুলি নির্বাচন করা ।</a:t>
            </a:r>
            <a:r>
              <a:rPr lang="en-IN" sz="2400" dirty="0"/>
              <a:t/>
            </a:r>
            <a:br>
              <a:rPr lang="en-IN" sz="2400" dirty="0"/>
            </a:br>
            <a:r>
              <a:rPr lang="bn-IN" sz="2400" dirty="0"/>
              <a:t>৩. প্রক্রিয়া টির সঙ্গে শিক্ষাথী দের পরিচয় ঘটানো।</a:t>
            </a:r>
            <a:r>
              <a:rPr lang="en-IN" sz="2400" dirty="0"/>
              <a:t/>
            </a:r>
            <a:br>
              <a:rPr lang="en-IN" sz="2400" dirty="0"/>
            </a:br>
            <a:r>
              <a:rPr lang="bn-IN" sz="2400" dirty="0"/>
              <a:t>৪. শিক্ষক শ্রেণীতে প্রক্রিয়া টি আলোচনা করবেন ।</a:t>
            </a:r>
            <a:r>
              <a:rPr lang="en-IN" sz="2400" dirty="0"/>
              <a:t/>
            </a:r>
            <a:br>
              <a:rPr lang="en-IN" sz="2400" dirty="0"/>
            </a:br>
            <a:r>
              <a:rPr lang="bn-IN" sz="2400" dirty="0"/>
              <a:t>৫. শিক্ষাথী রা ধারণা নিরুপণ করবে ।</a:t>
            </a:r>
            <a:endParaRPr lang="en-US" dirty="0">
              <a:solidFill>
                <a:schemeClr val="tx1">
                  <a:lumMod val="95000"/>
                </a:schemeClr>
              </a:solidFill>
              <a:effectLst/>
            </a:endParaRPr>
          </a:p>
        </p:txBody>
      </p:sp>
    </p:spTree>
    <p:extLst>
      <p:ext uri="{BB962C8B-B14F-4D97-AF65-F5344CB8AC3E}">
        <p14:creationId xmlns:p14="http://schemas.microsoft.com/office/powerpoint/2010/main" xmlns="" val="1371472549"/>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76200" y="381000"/>
            <a:ext cx="9067800" cy="5410200"/>
          </a:xfrm>
        </p:spPr>
        <p:style>
          <a:lnRef idx="1">
            <a:schemeClr val="dk1"/>
          </a:lnRef>
          <a:fillRef idx="3">
            <a:schemeClr val="dk1"/>
          </a:fillRef>
          <a:effectRef idx="2">
            <a:schemeClr val="dk1"/>
          </a:effectRef>
          <a:fontRef idx="minor">
            <a:schemeClr val="lt1"/>
          </a:fontRef>
        </p:style>
        <p:txBody>
          <a:bodyPr>
            <a:normAutofit/>
          </a:bodyPr>
          <a:lstStyle/>
          <a:p>
            <a:r>
              <a:rPr lang="bn-IN" sz="2400" b="1" u="sng" dirty="0">
                <a:solidFill>
                  <a:srgbClr val="FFC000"/>
                </a:solidFill>
              </a:rPr>
              <a:t>মডেলের ধাপ (</a:t>
            </a:r>
            <a:r>
              <a:rPr lang="en-IN" sz="2400" b="1" u="sng" dirty="0">
                <a:solidFill>
                  <a:srgbClr val="FFC000"/>
                </a:solidFill>
              </a:rPr>
              <a:t>Phases of the Model) : </a:t>
            </a:r>
            <a:r>
              <a:rPr lang="en-IN" sz="2400" dirty="0"/>
              <a:t/>
            </a:r>
            <a:br>
              <a:rPr lang="en-IN" sz="2400" dirty="0"/>
            </a:br>
            <a:r>
              <a:rPr lang="en-IN" sz="2400" dirty="0"/>
              <a:t/>
            </a:r>
            <a:br>
              <a:rPr lang="en-IN" sz="2400" dirty="0"/>
            </a:br>
            <a:r>
              <a:rPr lang="en-IN" sz="2400" dirty="0"/>
              <a:t>1.</a:t>
            </a:r>
            <a:r>
              <a:rPr lang="bn-IN" sz="2400" dirty="0"/>
              <a:t>ফোকাস(</a:t>
            </a:r>
            <a:r>
              <a:rPr lang="en-IN" sz="2400" dirty="0"/>
              <a:t>Focus) </a:t>
            </a:r>
            <a:br>
              <a:rPr lang="en-IN" sz="2400" dirty="0"/>
            </a:br>
            <a:r>
              <a:rPr lang="en-IN" sz="2400" dirty="0"/>
              <a:t/>
            </a:r>
            <a:br>
              <a:rPr lang="en-IN" sz="2400" dirty="0"/>
            </a:br>
            <a:r>
              <a:rPr lang="en-IN" sz="2400" dirty="0"/>
              <a:t>2.</a:t>
            </a:r>
            <a:r>
              <a:rPr lang="bn-IN" sz="2400" dirty="0"/>
              <a:t>সিনট্যাক্স(</a:t>
            </a:r>
            <a:r>
              <a:rPr lang="en-IN" sz="2400" dirty="0"/>
              <a:t>Syntax) : </a:t>
            </a:r>
            <a:br>
              <a:rPr lang="en-IN" sz="2400" dirty="0"/>
            </a:br>
            <a:r>
              <a:rPr lang="bn-IN" sz="2400" dirty="0"/>
              <a:t>এর অন্তর্গত ধাপগুলি হলো- </a:t>
            </a:r>
            <a:r>
              <a:rPr lang="en-IN" sz="2400" dirty="0"/>
              <a:t/>
            </a:r>
            <a:br>
              <a:rPr lang="en-IN" sz="2400" dirty="0"/>
            </a:br>
            <a:r>
              <a:rPr lang="en-IN" sz="2400" dirty="0"/>
              <a:t>	a. </a:t>
            </a:r>
            <a:r>
              <a:rPr lang="bn-IN" sz="2400" dirty="0"/>
              <a:t>তথ্যের পরিবেশন ও ধারণা নির্বাচন। </a:t>
            </a:r>
            <a:r>
              <a:rPr lang="en-IN" sz="2400" dirty="0"/>
              <a:t/>
            </a:r>
            <a:br>
              <a:rPr lang="en-IN" sz="2400" dirty="0"/>
            </a:br>
            <a:r>
              <a:rPr lang="en-IN" sz="2400" dirty="0"/>
              <a:t>	b. </a:t>
            </a:r>
            <a:r>
              <a:rPr lang="bn-IN" sz="2400" dirty="0"/>
              <a:t>ধারণা লাভের পরিক্ষা। </a:t>
            </a:r>
            <a:r>
              <a:rPr lang="en-IN" sz="2400" dirty="0"/>
              <a:t/>
            </a:r>
            <a:br>
              <a:rPr lang="en-IN" sz="2400" dirty="0"/>
            </a:br>
            <a:r>
              <a:rPr lang="en-IN" sz="2400" dirty="0"/>
              <a:t>	c. </a:t>
            </a:r>
            <a:r>
              <a:rPr lang="bn-IN" sz="2400" dirty="0"/>
              <a:t>চিন্তন কৌশলের বিশ্লেষণ। </a:t>
            </a:r>
            <a:r>
              <a:rPr lang="en-IN" sz="2400" dirty="0"/>
              <a:t/>
            </a:r>
            <a:br>
              <a:rPr lang="en-IN" sz="2400" dirty="0"/>
            </a:br>
            <a:r>
              <a:rPr lang="en-IN" sz="2400" dirty="0"/>
              <a:t/>
            </a:r>
            <a:br>
              <a:rPr lang="en-IN" sz="2400" dirty="0"/>
            </a:br>
            <a:r>
              <a:rPr lang="bn-IN" sz="2400" dirty="0"/>
              <a:t>3.প্রতিক্রিয়া নীতি(</a:t>
            </a:r>
            <a:r>
              <a:rPr lang="en-IN" sz="2400" dirty="0"/>
              <a:t>Principles of Reaction ) </a:t>
            </a:r>
            <a:br>
              <a:rPr lang="en-IN" sz="2400" dirty="0"/>
            </a:br>
            <a:r>
              <a:rPr lang="en-IN" sz="2400" dirty="0"/>
              <a:t>4.</a:t>
            </a:r>
            <a:r>
              <a:rPr lang="bn-IN" sz="2400" dirty="0"/>
              <a:t>সামাজিক ব্যবস্থা(</a:t>
            </a:r>
            <a:r>
              <a:rPr lang="en-IN" sz="2400" dirty="0"/>
              <a:t>Social System) </a:t>
            </a:r>
            <a:br>
              <a:rPr lang="en-IN" sz="2400" dirty="0"/>
            </a:br>
            <a:r>
              <a:rPr lang="en-IN" sz="2400" dirty="0"/>
              <a:t>5.</a:t>
            </a:r>
            <a:r>
              <a:rPr lang="bn-IN" sz="2400" dirty="0"/>
              <a:t>সহযোগী ব্যবস্থা(</a:t>
            </a:r>
            <a:r>
              <a:rPr lang="en-IN" sz="2400" dirty="0"/>
              <a:t>Support System)</a:t>
            </a:r>
            <a:endParaRPr lang="en-US" dirty="0">
              <a:solidFill>
                <a:schemeClr val="tx1">
                  <a:lumMod val="95000"/>
                </a:schemeClr>
              </a:solidFill>
              <a:effectLst/>
            </a:endParaRPr>
          </a:p>
        </p:txBody>
      </p:sp>
    </p:spTree>
    <p:extLst>
      <p:ext uri="{BB962C8B-B14F-4D97-AF65-F5344CB8AC3E}">
        <p14:creationId xmlns:p14="http://schemas.microsoft.com/office/powerpoint/2010/main" xmlns="" val="1976937368"/>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5410200"/>
          </a:xfrm>
        </p:spPr>
        <p:style>
          <a:lnRef idx="1">
            <a:schemeClr val="dk1"/>
          </a:lnRef>
          <a:fillRef idx="3">
            <a:schemeClr val="dk1"/>
          </a:fillRef>
          <a:effectRef idx="2">
            <a:schemeClr val="dk1"/>
          </a:effectRef>
          <a:fontRef idx="minor">
            <a:schemeClr val="lt1"/>
          </a:fontRef>
        </p:style>
        <p:txBody>
          <a:bodyPr>
            <a:normAutofit/>
          </a:bodyPr>
          <a:lstStyle/>
          <a:p>
            <a:r>
              <a:rPr lang="en-IN" sz="2400" b="1" u="sng" dirty="0">
                <a:solidFill>
                  <a:srgbClr val="FFC000"/>
                </a:solidFill>
              </a:rPr>
              <a:t>Application of Concept attainment model:</a:t>
            </a:r>
            <a:br>
              <a:rPr lang="en-IN" sz="2400" b="1" u="sng" dirty="0">
                <a:solidFill>
                  <a:srgbClr val="FFC000"/>
                </a:solidFill>
              </a:rPr>
            </a:br>
            <a:r>
              <a:rPr lang="en-IN" sz="2400" b="1" u="sng" dirty="0">
                <a:solidFill>
                  <a:srgbClr val="FFC000"/>
                </a:solidFill>
              </a:rPr>
              <a:t> </a:t>
            </a:r>
            <a:r>
              <a:rPr lang="en-IN" sz="2400" dirty="0"/>
              <a:t/>
            </a:r>
            <a:br>
              <a:rPr lang="en-IN" sz="2400" dirty="0"/>
            </a:br>
            <a:r>
              <a:rPr lang="bn-IN" sz="2400" dirty="0"/>
              <a:t>এই মডেল যে কোনো বিষয়ের বা পাঠ্যক্রমের যে কোনো ধারণা সংগঠনে ব্যবহার করা যায় ।এই মডেলের প্রয়োগ গত দিকগুলি হলো:- </a:t>
            </a:r>
            <a:r>
              <a:rPr lang="en-IN" sz="2400" dirty="0"/>
              <a:t/>
            </a:r>
            <a:br>
              <a:rPr lang="en-IN" sz="2400" dirty="0"/>
            </a:br>
            <a:r>
              <a:rPr lang="en-IN" sz="2400" dirty="0"/>
              <a:t/>
            </a:r>
            <a:br>
              <a:rPr lang="en-IN" sz="2400" dirty="0"/>
            </a:br>
            <a:r>
              <a:rPr lang="bn-IN" sz="2000" dirty="0"/>
              <a:t>1.ভাষা শিক্ষাণে এই মডেলটি কার্যকরীভাবে ব্যবহার করা হয় ।</a:t>
            </a:r>
            <a:r>
              <a:rPr lang="en-IN" sz="2000" dirty="0"/>
              <a:t/>
            </a:r>
            <a:br>
              <a:rPr lang="en-IN" sz="2000" dirty="0"/>
            </a:br>
            <a:r>
              <a:rPr lang="bn-IN" sz="2000" dirty="0"/>
              <a:t>2. বিজ্ঞানের বিভিন্ন শাখার শিক্ষণেও এই মডেল কম গুরুত্বপূর্ণ নিয়ে কেননা এক্ষেত্রে</a:t>
            </a:r>
            <a:r>
              <a:rPr lang="en-IN" sz="2000" dirty="0"/>
              <a:t> </a:t>
            </a:r>
            <a:r>
              <a:rPr lang="bn-IN" sz="2000" dirty="0"/>
              <a:t>আবিষ্কার, অনুসন্ধান ও অনু্মান গঠনে এই কাজকে  যথাযথ ভাবে ব্যবহার করা হয় ।</a:t>
            </a:r>
            <a:r>
              <a:rPr lang="en-IN" sz="2000" dirty="0"/>
              <a:t/>
            </a:r>
            <a:br>
              <a:rPr lang="en-IN" sz="2000" dirty="0"/>
            </a:br>
            <a:r>
              <a:rPr lang="bn-IN" sz="2000" dirty="0"/>
              <a:t>3. এটি যে কোনো বয়সের ও মানের শিক্ষাথীদের জন্য ব্যবহার করা হয় । ইত্যাদি।</a:t>
            </a:r>
            <a:endParaRPr lang="en-US" dirty="0">
              <a:solidFill>
                <a:schemeClr val="tx1">
                  <a:lumMod val="95000"/>
                </a:schemeClr>
              </a:solidFill>
              <a:effectLst/>
            </a:endParaRPr>
          </a:p>
        </p:txBody>
      </p:sp>
    </p:spTree>
    <p:extLst>
      <p:ext uri="{BB962C8B-B14F-4D97-AF65-F5344CB8AC3E}">
        <p14:creationId xmlns:p14="http://schemas.microsoft.com/office/powerpoint/2010/main" xmlns="" val="1955914215"/>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5410200"/>
          </a:xfrm>
        </p:spPr>
        <p:style>
          <a:lnRef idx="1">
            <a:schemeClr val="dk1"/>
          </a:lnRef>
          <a:fillRef idx="3">
            <a:schemeClr val="dk1"/>
          </a:fillRef>
          <a:effectRef idx="2">
            <a:schemeClr val="dk1"/>
          </a:effectRef>
          <a:fontRef idx="minor">
            <a:schemeClr val="lt1"/>
          </a:fontRef>
        </p:style>
        <p:txBody>
          <a:bodyPr>
            <a:normAutofit/>
          </a:bodyPr>
          <a:lstStyle/>
          <a:p>
            <a:r>
              <a:rPr lang="en-IN" sz="2200" b="1" u="sng" dirty="0">
                <a:solidFill>
                  <a:srgbClr val="FFC000"/>
                </a:solidFill>
                <a:latin typeface="Book Antiqua" panose="02040602050305030304" pitchFamily="18" charset="0"/>
              </a:rPr>
              <a:t>Instructional and Nurturant effects:</a:t>
            </a:r>
            <a:r>
              <a:rPr lang="en-IN" sz="2200" dirty="0"/>
              <a:t/>
            </a:r>
            <a:br>
              <a:rPr lang="en-IN" sz="2200" dirty="0"/>
            </a:br>
            <a:r>
              <a:rPr lang="en-IN" sz="2200" dirty="0"/>
              <a:t/>
            </a:r>
            <a:br>
              <a:rPr lang="en-IN" sz="2200" dirty="0"/>
            </a:br>
            <a:r>
              <a:rPr lang="en-IN" sz="2200" dirty="0"/>
              <a:t>concept attainment model </a:t>
            </a:r>
            <a:r>
              <a:rPr lang="bn-IN" sz="2200" dirty="0"/>
              <a:t>টি একটি নির্দিষ্ট বিষয়কে ভিত্তি করে লক্ষ্য অর্জনের উপর গুরুত্ব প্রদান করে। এক্ষেত্রে বিষয়টির প্রকৃতি গুরুত্বপূর্ণ ভূমিকা পালন করে। </a:t>
            </a:r>
            <a:r>
              <a:rPr lang="en-IN" sz="2200" dirty="0"/>
              <a:t>Joyce </a:t>
            </a:r>
            <a:r>
              <a:rPr lang="bn-IN" sz="2200" dirty="0"/>
              <a:t>ও </a:t>
            </a:r>
            <a:r>
              <a:rPr lang="en-IN" sz="2200" dirty="0" err="1"/>
              <a:t>weil</a:t>
            </a:r>
            <a:r>
              <a:rPr lang="en-IN" sz="2200" dirty="0"/>
              <a:t> </a:t>
            </a:r>
            <a:r>
              <a:rPr lang="bn-IN" sz="2200" dirty="0"/>
              <a:t>এই মডেলের নির্দেশনা ও লালনকারী বিভিন্ন ফলাফলের কথা উল্লেখ করেছেন।</a:t>
            </a:r>
            <a:r>
              <a:rPr lang="en-IN" sz="2200" dirty="0"/>
              <a:t/>
            </a:r>
            <a:br>
              <a:rPr lang="en-IN" sz="2200" dirty="0"/>
            </a:br>
            <a:r>
              <a:rPr lang="en-IN" sz="2200" dirty="0"/>
              <a:t/>
            </a:r>
            <a:br>
              <a:rPr lang="en-IN" sz="2200" dirty="0"/>
            </a:br>
            <a:r>
              <a:rPr lang="bn-IN" sz="2200" b="1" u="sng" dirty="0">
                <a:solidFill>
                  <a:srgbClr val="FFC000"/>
                </a:solidFill>
              </a:rPr>
              <a:t>নির্দেশনা মূলক ফলাফল:</a:t>
            </a:r>
            <a:r>
              <a:rPr lang="en-IN" sz="2200" b="1" u="sng" dirty="0">
                <a:solidFill>
                  <a:srgbClr val="FFC000"/>
                </a:solidFill>
              </a:rPr>
              <a:t/>
            </a:r>
            <a:br>
              <a:rPr lang="en-IN" sz="2200" b="1" u="sng" dirty="0">
                <a:solidFill>
                  <a:srgbClr val="FFC000"/>
                </a:solidFill>
              </a:rPr>
            </a:br>
            <a:r>
              <a:rPr lang="en-IN" sz="2200" dirty="0"/>
              <a:t/>
            </a:r>
            <a:br>
              <a:rPr lang="en-IN" sz="2200" dirty="0"/>
            </a:br>
            <a:r>
              <a:rPr lang="bn-IN" sz="2200" dirty="0"/>
              <a:t>1. একটি নির্দিষ্ট ধারণা অর্জন করা। </a:t>
            </a:r>
            <a:r>
              <a:rPr lang="en-IN" sz="2200" dirty="0"/>
              <a:t/>
            </a:r>
            <a:br>
              <a:rPr lang="en-IN" sz="2200" dirty="0"/>
            </a:br>
            <a:r>
              <a:rPr lang="bn-IN" sz="2200" dirty="0"/>
              <a:t>2.উন্নত ধারণা লাভের কৌশল গুলি সংগঠন করা। </a:t>
            </a:r>
            <a:r>
              <a:rPr lang="en-IN" sz="2200" dirty="0"/>
              <a:t/>
            </a:r>
            <a:br>
              <a:rPr lang="en-IN" sz="2200" dirty="0"/>
            </a:br>
            <a:r>
              <a:rPr lang="bn-IN" sz="2200" dirty="0"/>
              <a:t>3.আরোহী চিন্তন ও যুক্তি শক্তির বিকাশ ঘটানো। ইত্যাদি</a:t>
            </a:r>
            <a:endParaRPr lang="en-US" sz="2200" dirty="0">
              <a:solidFill>
                <a:schemeClr val="tx1">
                  <a:lumMod val="95000"/>
                </a:schemeClr>
              </a:solidFill>
              <a:effectLst/>
            </a:endParaRPr>
          </a:p>
        </p:txBody>
      </p:sp>
    </p:spTree>
    <p:extLst>
      <p:ext uri="{BB962C8B-B14F-4D97-AF65-F5344CB8AC3E}">
        <p14:creationId xmlns:p14="http://schemas.microsoft.com/office/powerpoint/2010/main" xmlns="" val="2660743712"/>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5410200"/>
          </a:xfrm>
        </p:spPr>
        <p:style>
          <a:lnRef idx="1">
            <a:schemeClr val="dk1"/>
          </a:lnRef>
          <a:fillRef idx="3">
            <a:schemeClr val="dk1"/>
          </a:fillRef>
          <a:effectRef idx="2">
            <a:schemeClr val="dk1"/>
          </a:effectRef>
          <a:fontRef idx="minor">
            <a:schemeClr val="lt1"/>
          </a:fontRef>
        </p:style>
        <p:txBody>
          <a:bodyPr>
            <a:normAutofit/>
          </a:bodyPr>
          <a:lstStyle/>
          <a:p>
            <a:r>
              <a:rPr lang="bn-IN" sz="2400" b="1" u="sng" dirty="0">
                <a:solidFill>
                  <a:srgbClr val="FFC000"/>
                </a:solidFill>
              </a:rPr>
              <a:t>লালনকারী ফলাফল:</a:t>
            </a:r>
            <a:r>
              <a:rPr lang="en-IN" sz="2400" b="1" u="sng" dirty="0">
                <a:solidFill>
                  <a:srgbClr val="FFC000"/>
                </a:solidFill>
              </a:rPr>
              <a:t/>
            </a:r>
            <a:br>
              <a:rPr lang="en-IN" sz="2400" b="1" u="sng" dirty="0">
                <a:solidFill>
                  <a:srgbClr val="FFC000"/>
                </a:solidFill>
              </a:rPr>
            </a:br>
            <a:r>
              <a:rPr lang="en-IN" sz="2400" b="1" u="sng" dirty="0">
                <a:solidFill>
                  <a:srgbClr val="FFC000"/>
                </a:solidFill>
              </a:rPr>
              <a:t/>
            </a:r>
            <a:br>
              <a:rPr lang="en-IN" sz="2400" b="1" u="sng" dirty="0">
                <a:solidFill>
                  <a:srgbClr val="FFC000"/>
                </a:solidFill>
              </a:rPr>
            </a:br>
            <a:r>
              <a:rPr lang="bn-IN" sz="2000" dirty="0">
                <a:solidFill>
                  <a:schemeClr val="tx1"/>
                </a:solidFill>
              </a:rPr>
              <a:t>1.যে কোনো সমস্যা সমাধানের বিকল্প পদ্ধতি বিষয়ে শিক্ষার্থীদের জাগরণ ও বিকাশ। </a:t>
            </a:r>
            <a:r>
              <a:rPr lang="en-IN" sz="2000" dirty="0">
                <a:solidFill>
                  <a:schemeClr val="tx1"/>
                </a:solidFill>
              </a:rPr>
              <a:t/>
            </a:r>
            <a:br>
              <a:rPr lang="en-IN" sz="2000" dirty="0">
                <a:solidFill>
                  <a:schemeClr val="tx1"/>
                </a:solidFill>
              </a:rPr>
            </a:br>
            <a:r>
              <a:rPr lang="bn-IN" sz="2000" dirty="0">
                <a:solidFill>
                  <a:schemeClr val="tx1"/>
                </a:solidFill>
              </a:rPr>
              <a:t>2.যুক্তিনির্ভর কথোপকথন ও বক্তব্য উপস্থাপনের ক্ষমতা জাগিয়ে তোলা। ইত্যাদি</a:t>
            </a: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endParaRPr lang="en-US" dirty="0">
              <a:solidFill>
                <a:schemeClr val="tx1"/>
              </a:solidFill>
              <a:effectLst/>
            </a:endParaRPr>
          </a:p>
        </p:txBody>
      </p:sp>
      <p:sp>
        <p:nvSpPr>
          <p:cNvPr id="9" name="TextBox 8">
            <a:extLst>
              <a:ext uri="{FF2B5EF4-FFF2-40B4-BE49-F238E27FC236}">
                <a16:creationId xmlns:a16="http://schemas.microsoft.com/office/drawing/2014/main" xmlns="" id="{5B34D60A-C092-4162-BEF6-8DC054A7A675}"/>
              </a:ext>
            </a:extLst>
          </p:cNvPr>
          <p:cNvSpPr txBox="1"/>
          <p:nvPr/>
        </p:nvSpPr>
        <p:spPr>
          <a:xfrm>
            <a:off x="-34212" y="2133600"/>
            <a:ext cx="9220200" cy="59093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bn-IN" sz="1800" dirty="0">
                <a:solidFill>
                  <a:srgbClr val="003300"/>
                </a:solidFill>
              </a:rPr>
              <a:t>নির্দেশনা / প্রশিক্ষণমূলক</a:t>
            </a:r>
            <a:r>
              <a:rPr lang="en-IN" sz="1800" dirty="0">
                <a:solidFill>
                  <a:srgbClr val="003300"/>
                </a:solidFill>
              </a:rPr>
              <a:t/>
            </a:r>
            <a:br>
              <a:rPr lang="en-IN" sz="1800" dirty="0">
                <a:solidFill>
                  <a:srgbClr val="003300"/>
                </a:solidFill>
              </a:rPr>
            </a:br>
            <a:r>
              <a:rPr lang="bn-IN" sz="1800" dirty="0">
                <a:solidFill>
                  <a:srgbClr val="003300"/>
                </a:solidFill>
              </a:rPr>
              <a:t>লালনকারী</a:t>
            </a:r>
            <a:endParaRPr lang="en-IN" sz="1800" dirty="0">
              <a:solidFill>
                <a:srgbClr val="003300"/>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dirty="0">
              <a:solidFill>
                <a:schemeClr val="tx1"/>
              </a:solidFill>
            </a:endParaRPr>
          </a:p>
          <a:p>
            <a:endParaRPr lang="en-IN" sz="1800" dirty="0">
              <a:solidFill>
                <a:schemeClr val="tx1"/>
              </a:solidFill>
            </a:endParaRPr>
          </a:p>
          <a:p>
            <a:endParaRPr lang="en-IN" sz="1800" dirty="0">
              <a:solidFill>
                <a:schemeClr val="tx1"/>
              </a:solidFill>
            </a:endParaRPr>
          </a:p>
          <a:p>
            <a:r>
              <a:rPr lang="en-IN" sz="1800" dirty="0">
                <a:solidFill>
                  <a:schemeClr val="tx1"/>
                </a:solidFill>
              </a:rPr>
              <a:t/>
            </a:r>
            <a:br>
              <a:rPr lang="en-IN" sz="1800" dirty="0">
                <a:solidFill>
                  <a:schemeClr val="tx1"/>
                </a:solidFill>
              </a:rPr>
            </a:br>
            <a:endParaRPr lang="en-IN" dirty="0"/>
          </a:p>
        </p:txBody>
      </p:sp>
      <p:cxnSp>
        <p:nvCxnSpPr>
          <p:cNvPr id="3" name="Straight Arrow Connector 2">
            <a:extLst>
              <a:ext uri="{FF2B5EF4-FFF2-40B4-BE49-F238E27FC236}">
                <a16:creationId xmlns:a16="http://schemas.microsoft.com/office/drawing/2014/main" xmlns="" id="{C9499561-8C3F-4980-929D-C9197296D2EC}"/>
              </a:ext>
            </a:extLst>
          </p:cNvPr>
          <p:cNvCxnSpPr>
            <a:cxnSpLocks/>
          </p:cNvCxnSpPr>
          <p:nvPr/>
        </p:nvCxnSpPr>
        <p:spPr>
          <a:xfrm>
            <a:off x="1219200" y="2590800"/>
            <a:ext cx="1676400" cy="0"/>
          </a:xfrm>
          <a:prstGeom prst="straightConnector1">
            <a:avLst/>
          </a:prstGeom>
          <a:ln w="5715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AEBFBD4D-4923-451F-89E5-A6CB4DA5992C}"/>
              </a:ext>
            </a:extLst>
          </p:cNvPr>
          <p:cNvCxnSpPr/>
          <p:nvPr/>
        </p:nvCxnSpPr>
        <p:spPr>
          <a:xfrm>
            <a:off x="2438400" y="2286000"/>
            <a:ext cx="152400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xmlns="" id="{4DE417CC-D3C7-43F0-8300-D561A8C441CA}"/>
              </a:ext>
            </a:extLst>
          </p:cNvPr>
          <p:cNvSpPr txBox="1"/>
          <p:nvPr/>
        </p:nvSpPr>
        <p:spPr>
          <a:xfrm>
            <a:off x="5178492" y="4006563"/>
            <a:ext cx="2819400" cy="369332"/>
          </a:xfrm>
          <a:prstGeom prst="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r>
              <a:rPr lang="bn-IN" dirty="0"/>
              <a:t>নির্দিষ্ট ধারণা গঠন</a:t>
            </a:r>
            <a:endParaRPr lang="en-IN" dirty="0"/>
          </a:p>
        </p:txBody>
      </p:sp>
      <p:sp>
        <p:nvSpPr>
          <p:cNvPr id="12" name="TextBox 11">
            <a:extLst>
              <a:ext uri="{FF2B5EF4-FFF2-40B4-BE49-F238E27FC236}">
                <a16:creationId xmlns:a16="http://schemas.microsoft.com/office/drawing/2014/main" xmlns="" id="{2C9E9F5B-D618-40DB-98B0-14066EE79641}"/>
              </a:ext>
            </a:extLst>
          </p:cNvPr>
          <p:cNvSpPr txBox="1"/>
          <p:nvPr/>
        </p:nvSpPr>
        <p:spPr>
          <a:xfrm>
            <a:off x="5178492" y="3528176"/>
            <a:ext cx="360628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উন্নত ও সংশোধিত ধারণা নির্মাণ</a:t>
            </a:r>
            <a:endParaRPr lang="en-IN" dirty="0"/>
          </a:p>
        </p:txBody>
      </p:sp>
      <p:sp>
        <p:nvSpPr>
          <p:cNvPr id="14" name="TextBox 13">
            <a:extLst>
              <a:ext uri="{FF2B5EF4-FFF2-40B4-BE49-F238E27FC236}">
                <a16:creationId xmlns:a16="http://schemas.microsoft.com/office/drawing/2014/main" xmlns="" id="{C21EEAA9-B130-4DEF-AE92-4666EC565C93}"/>
              </a:ext>
            </a:extLst>
          </p:cNvPr>
          <p:cNvSpPr txBox="1"/>
          <p:nvPr/>
        </p:nvSpPr>
        <p:spPr>
          <a:xfrm>
            <a:off x="5162941" y="4517881"/>
            <a:ext cx="3962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আনুসঙ্গিক প্রাসঙ্গিক বিষয়ের সচেতনতা</a:t>
            </a:r>
            <a:endParaRPr lang="en-IN" dirty="0"/>
          </a:p>
        </p:txBody>
      </p:sp>
      <p:sp>
        <p:nvSpPr>
          <p:cNvPr id="16" name="TextBox 15">
            <a:extLst>
              <a:ext uri="{FF2B5EF4-FFF2-40B4-BE49-F238E27FC236}">
                <a16:creationId xmlns:a16="http://schemas.microsoft.com/office/drawing/2014/main" xmlns="" id="{605B681A-939C-46CA-83ED-386147BDF5DC}"/>
              </a:ext>
            </a:extLst>
          </p:cNvPr>
          <p:cNvSpPr txBox="1"/>
          <p:nvPr/>
        </p:nvSpPr>
        <p:spPr>
          <a:xfrm>
            <a:off x="5178492" y="2974563"/>
            <a:ext cx="2819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ধারণার</a:t>
            </a:r>
            <a:r>
              <a:rPr lang="bn-IN" b="1" dirty="0"/>
              <a:t> </a:t>
            </a:r>
            <a:r>
              <a:rPr lang="bn-IN" dirty="0"/>
              <a:t>প্রকৃতি</a:t>
            </a:r>
            <a:endParaRPr lang="en-IN" dirty="0"/>
          </a:p>
        </p:txBody>
      </p:sp>
      <p:sp>
        <p:nvSpPr>
          <p:cNvPr id="18" name="TextBox 17">
            <a:extLst>
              <a:ext uri="{FF2B5EF4-FFF2-40B4-BE49-F238E27FC236}">
                <a16:creationId xmlns:a16="http://schemas.microsoft.com/office/drawing/2014/main" xmlns="" id="{BF684F4E-1A6C-4CB5-BC6D-F60A290F9F1F}"/>
              </a:ext>
            </a:extLst>
          </p:cNvPr>
          <p:cNvSpPr txBox="1"/>
          <p:nvPr/>
        </p:nvSpPr>
        <p:spPr>
          <a:xfrm>
            <a:off x="5178492" y="5029200"/>
            <a:ext cx="28194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আরোহী যুক্তিশক্তি</a:t>
            </a:r>
            <a:endParaRPr lang="en-IN" dirty="0"/>
          </a:p>
        </p:txBody>
      </p:sp>
      <p:sp>
        <p:nvSpPr>
          <p:cNvPr id="20" name="TextBox 19">
            <a:extLst>
              <a:ext uri="{FF2B5EF4-FFF2-40B4-BE49-F238E27FC236}">
                <a16:creationId xmlns:a16="http://schemas.microsoft.com/office/drawing/2014/main" xmlns="" id="{E3E66651-2569-45B6-9945-6412121E36BC}"/>
              </a:ext>
            </a:extLst>
          </p:cNvPr>
          <p:cNvSpPr txBox="1"/>
          <p:nvPr/>
        </p:nvSpPr>
        <p:spPr>
          <a:xfrm>
            <a:off x="2438400" y="5738033"/>
            <a:ext cx="2819400"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অস্পষ্টতার প্রতি সহনুশীলতা, কিন্তু যুক্তি গ্রাহ্যতাকে গ্রহণ</a:t>
            </a:r>
            <a:endParaRPr lang="en-IN" dirty="0"/>
          </a:p>
        </p:txBody>
      </p:sp>
      <p:sp>
        <p:nvSpPr>
          <p:cNvPr id="22" name="TextBox 21">
            <a:extLst>
              <a:ext uri="{FF2B5EF4-FFF2-40B4-BE49-F238E27FC236}">
                <a16:creationId xmlns:a16="http://schemas.microsoft.com/office/drawing/2014/main" xmlns="" id="{5A9FEE71-D6A2-4A34-9378-964F96BF33CE}"/>
              </a:ext>
            </a:extLst>
          </p:cNvPr>
          <p:cNvSpPr txBox="1"/>
          <p:nvPr/>
        </p:nvSpPr>
        <p:spPr>
          <a:xfrm>
            <a:off x="76200" y="5634334"/>
            <a:ext cx="2133600"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bn-IN" dirty="0"/>
              <a:t>সংযোগসাধনের ক্ষেত্রে যৌক্তিক কারনের প্রতি সংবেদনশীলতা</a:t>
            </a:r>
            <a:endParaRPr lang="en-IN" dirty="0"/>
          </a:p>
        </p:txBody>
      </p:sp>
      <p:sp>
        <p:nvSpPr>
          <p:cNvPr id="26" name="TextBox 25">
            <a:extLst>
              <a:ext uri="{FF2B5EF4-FFF2-40B4-BE49-F238E27FC236}">
                <a16:creationId xmlns:a16="http://schemas.microsoft.com/office/drawing/2014/main" xmlns="" id="{2828C8EA-0386-42B8-BC2A-779B27CA4A27}"/>
              </a:ext>
            </a:extLst>
          </p:cNvPr>
          <p:cNvSpPr txBox="1"/>
          <p:nvPr/>
        </p:nvSpPr>
        <p:spPr>
          <a:xfrm>
            <a:off x="228600" y="3445910"/>
            <a:ext cx="2819400" cy="523220"/>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bn-IN" sz="2800" b="1" dirty="0"/>
              <a:t>ধারণালাভ মডেল</a:t>
            </a:r>
            <a:endParaRPr lang="en-IN" sz="2800" b="1" dirty="0"/>
          </a:p>
        </p:txBody>
      </p:sp>
      <p:cxnSp>
        <p:nvCxnSpPr>
          <p:cNvPr id="29" name="Straight Arrow Connector 28">
            <a:extLst>
              <a:ext uri="{FF2B5EF4-FFF2-40B4-BE49-F238E27FC236}">
                <a16:creationId xmlns:a16="http://schemas.microsoft.com/office/drawing/2014/main" xmlns="" id="{43C73A64-EF45-4032-A3BA-43DF083420EB}"/>
              </a:ext>
            </a:extLst>
          </p:cNvPr>
          <p:cNvCxnSpPr>
            <a:cxnSpLocks/>
          </p:cNvCxnSpPr>
          <p:nvPr/>
        </p:nvCxnSpPr>
        <p:spPr>
          <a:xfrm>
            <a:off x="3124200" y="3810000"/>
            <a:ext cx="2007639" cy="347631"/>
          </a:xfrm>
          <a:prstGeom prst="straightConnector1">
            <a:avLst/>
          </a:prstGeom>
          <a:ln w="5715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xmlns="" id="{D32DC345-1ABB-4E0D-9F6E-3E5A326AFF67}"/>
              </a:ext>
            </a:extLst>
          </p:cNvPr>
          <p:cNvCxnSpPr>
            <a:cxnSpLocks/>
          </p:cNvCxnSpPr>
          <p:nvPr/>
        </p:nvCxnSpPr>
        <p:spPr>
          <a:xfrm flipV="1">
            <a:off x="3108649" y="3086100"/>
            <a:ext cx="2007639" cy="36792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xmlns="" id="{2C38A8C9-BF8A-456E-ABD4-558A09146000}"/>
              </a:ext>
            </a:extLst>
          </p:cNvPr>
          <p:cNvCxnSpPr>
            <a:cxnSpLocks/>
          </p:cNvCxnSpPr>
          <p:nvPr/>
        </p:nvCxnSpPr>
        <p:spPr>
          <a:xfrm>
            <a:off x="3124200" y="3657600"/>
            <a:ext cx="2038741"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xmlns="" id="{41AEF410-FBAF-4FD8-8787-B49D16B6735A}"/>
              </a:ext>
            </a:extLst>
          </p:cNvPr>
          <p:cNvCxnSpPr>
            <a:cxnSpLocks/>
          </p:cNvCxnSpPr>
          <p:nvPr/>
        </p:nvCxnSpPr>
        <p:spPr>
          <a:xfrm>
            <a:off x="3108649" y="4015567"/>
            <a:ext cx="2007639" cy="68069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FA4C9FAC-5F3F-4520-845B-6882BF907658}"/>
              </a:ext>
            </a:extLst>
          </p:cNvPr>
          <p:cNvCxnSpPr>
            <a:cxnSpLocks/>
          </p:cNvCxnSpPr>
          <p:nvPr/>
        </p:nvCxnSpPr>
        <p:spPr>
          <a:xfrm>
            <a:off x="2895600" y="4096334"/>
            <a:ext cx="2133600" cy="116146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xmlns="" id="{926B3509-5315-4431-88F8-4F730F7EAC88}"/>
              </a:ext>
            </a:extLst>
          </p:cNvPr>
          <p:cNvCxnSpPr>
            <a:cxnSpLocks/>
          </p:cNvCxnSpPr>
          <p:nvPr/>
        </p:nvCxnSpPr>
        <p:spPr>
          <a:xfrm>
            <a:off x="2590800" y="4163008"/>
            <a:ext cx="1066800" cy="150835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xmlns="" id="{46F0E59F-C482-45A4-84C1-0BF5DD24EC46}"/>
              </a:ext>
            </a:extLst>
          </p:cNvPr>
          <p:cNvCxnSpPr>
            <a:cxnSpLocks/>
          </p:cNvCxnSpPr>
          <p:nvPr/>
        </p:nvCxnSpPr>
        <p:spPr>
          <a:xfrm flipH="1">
            <a:off x="1219200" y="4027654"/>
            <a:ext cx="152400" cy="1466266"/>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171785215"/>
      </p:ext>
    </p:extLst>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5410200"/>
          </a:xfrm>
        </p:spPr>
        <p:style>
          <a:lnRef idx="1">
            <a:schemeClr val="dk1"/>
          </a:lnRef>
          <a:fillRef idx="3">
            <a:schemeClr val="dk1"/>
          </a:fillRef>
          <a:effectRef idx="2">
            <a:schemeClr val="dk1"/>
          </a:effectRef>
          <a:fontRef idx="minor">
            <a:schemeClr val="lt1"/>
          </a:fontRef>
        </p:style>
        <p:txBody>
          <a:bodyPr>
            <a:normAutofit/>
          </a:bodyPr>
          <a:lstStyle/>
          <a:p>
            <a:r>
              <a:rPr lang="en-IN" sz="1800" b="1" u="sng" dirty="0">
                <a:solidFill>
                  <a:srgbClr val="FFC000"/>
                </a:solidFill>
              </a:rPr>
              <a:t>Merits of the model:</a:t>
            </a:r>
            <a:br>
              <a:rPr lang="en-IN" sz="1800" b="1" u="sng" dirty="0">
                <a:solidFill>
                  <a:srgbClr val="FFC000"/>
                </a:solidFill>
              </a:rPr>
            </a:br>
            <a:r>
              <a:rPr lang="en-IN" sz="1800" b="1" u="sng" dirty="0">
                <a:solidFill>
                  <a:srgbClr val="FFC000"/>
                </a:solidFill>
              </a:rPr>
              <a:t/>
            </a:r>
            <a:br>
              <a:rPr lang="en-IN" sz="1800" b="1" u="sng" dirty="0">
                <a:solidFill>
                  <a:srgbClr val="FFC000"/>
                </a:solidFill>
              </a:rPr>
            </a:br>
            <a:r>
              <a:rPr lang="en-IN" sz="1800" dirty="0">
                <a:solidFill>
                  <a:schemeClr val="tx1"/>
                </a:solidFill>
              </a:rPr>
              <a:t>1. </a:t>
            </a:r>
            <a:r>
              <a:rPr lang="bn-IN" sz="1800" dirty="0">
                <a:solidFill>
                  <a:schemeClr val="tx1"/>
                </a:solidFill>
              </a:rPr>
              <a:t>এটি শিক্ষাথীদের চিন্তন শক্তি বাড়িয়ে তোলে ।</a:t>
            </a:r>
            <a:r>
              <a:rPr lang="en-IN" sz="1800" dirty="0">
                <a:solidFill>
                  <a:schemeClr val="tx1"/>
                </a:solidFill>
              </a:rPr>
              <a:t/>
            </a:r>
            <a:br>
              <a:rPr lang="en-IN" sz="1800" dirty="0">
                <a:solidFill>
                  <a:schemeClr val="tx1"/>
                </a:solidFill>
              </a:rPr>
            </a:br>
            <a:r>
              <a:rPr lang="bn-IN" sz="1800" dirty="0">
                <a:solidFill>
                  <a:schemeClr val="tx1"/>
                </a:solidFill>
              </a:rPr>
              <a:t>2.</a:t>
            </a:r>
            <a:r>
              <a:rPr lang="en-IN" sz="1800" dirty="0">
                <a:solidFill>
                  <a:schemeClr val="tx1"/>
                </a:solidFill>
              </a:rPr>
              <a:t> </a:t>
            </a:r>
            <a:r>
              <a:rPr lang="bn-IN" sz="1800" dirty="0">
                <a:solidFill>
                  <a:schemeClr val="tx1"/>
                </a:solidFill>
              </a:rPr>
              <a:t>শিক্ষণ-শিখন প্রক্রিয়া চলাকালীন শিক্ষাথীদের সক্রিয় রাখে।</a:t>
            </a:r>
            <a:r>
              <a:rPr lang="en-IN" sz="1800" dirty="0">
                <a:solidFill>
                  <a:schemeClr val="tx1"/>
                </a:solidFill>
              </a:rPr>
              <a:t/>
            </a:r>
            <a:br>
              <a:rPr lang="en-IN" sz="1800" dirty="0">
                <a:solidFill>
                  <a:schemeClr val="tx1"/>
                </a:solidFill>
              </a:rPr>
            </a:br>
            <a:r>
              <a:rPr lang="bn-IN" sz="1800" dirty="0">
                <a:solidFill>
                  <a:schemeClr val="tx1"/>
                </a:solidFill>
              </a:rPr>
              <a:t>3.</a:t>
            </a:r>
            <a:r>
              <a:rPr lang="en-IN" sz="1800" dirty="0">
                <a:solidFill>
                  <a:schemeClr val="tx1"/>
                </a:solidFill>
              </a:rPr>
              <a:t> </a:t>
            </a:r>
            <a:r>
              <a:rPr lang="bn-IN" sz="1800" dirty="0">
                <a:solidFill>
                  <a:schemeClr val="tx1"/>
                </a:solidFill>
              </a:rPr>
              <a:t>এই মডেল শিক্ষাথীদের কল্পনা শক্তির বিকাশ ঘটায় ।ইত্যাদি</a:t>
            </a:r>
            <a:r>
              <a:rPr lang="en-IN" sz="1800" dirty="0">
                <a:solidFill>
                  <a:schemeClr val="tx1"/>
                </a:solidFill>
              </a:rPr>
              <a:t/>
            </a:r>
            <a:br>
              <a:rPr lang="en-IN" sz="1800" dirty="0">
                <a:solidFill>
                  <a:schemeClr val="tx1"/>
                </a:solidFill>
              </a:rPr>
            </a:br>
            <a:r>
              <a:rPr lang="en-IN" sz="1800" dirty="0">
                <a:solidFill>
                  <a:schemeClr val="tx1"/>
                </a:solidFill>
              </a:rPr>
              <a:t/>
            </a:r>
            <a:br>
              <a:rPr lang="en-IN" sz="1800" dirty="0">
                <a:solidFill>
                  <a:schemeClr val="tx1"/>
                </a:solidFill>
              </a:rPr>
            </a:br>
            <a:r>
              <a:rPr lang="en-IN" sz="1800" dirty="0">
                <a:solidFill>
                  <a:schemeClr val="tx1"/>
                </a:solidFill>
              </a:rPr>
              <a:t/>
            </a:r>
            <a:br>
              <a:rPr lang="en-IN" sz="1800" dirty="0">
                <a:solidFill>
                  <a:schemeClr val="tx1"/>
                </a:solidFill>
              </a:rPr>
            </a:br>
            <a:r>
              <a:rPr lang="en-IN" sz="1800" b="1" u="sng" dirty="0">
                <a:solidFill>
                  <a:srgbClr val="FFC000"/>
                </a:solidFill>
              </a:rPr>
              <a:t>Limitations of the model :</a:t>
            </a:r>
            <a:br>
              <a:rPr lang="en-IN" sz="1800" b="1" u="sng" dirty="0">
                <a:solidFill>
                  <a:srgbClr val="FFC000"/>
                </a:solidFill>
              </a:rPr>
            </a:br>
            <a:r>
              <a:rPr lang="en-IN" sz="1800" b="1" u="sng" dirty="0">
                <a:solidFill>
                  <a:srgbClr val="FFC000"/>
                </a:solidFill>
              </a:rPr>
              <a:t/>
            </a:r>
            <a:br>
              <a:rPr lang="en-IN" sz="1800" b="1" u="sng" dirty="0">
                <a:solidFill>
                  <a:srgbClr val="FFC000"/>
                </a:solidFill>
              </a:rPr>
            </a:br>
            <a:r>
              <a:rPr lang="en-IN" sz="1800" dirty="0">
                <a:solidFill>
                  <a:schemeClr val="tx1"/>
                </a:solidFill>
              </a:rPr>
              <a:t>1.</a:t>
            </a:r>
            <a:r>
              <a:rPr lang="bn-IN" sz="1800" dirty="0">
                <a:solidFill>
                  <a:schemeClr val="tx1"/>
                </a:solidFill>
              </a:rPr>
              <a:t>শিক্ষাথীদের যোগ্যতা গত বৈষম্যের জন্য কিছু  শিক্ষাথী মেধা সম্পন্ন শিক্ষাথীদের মতো প্রতি ক্রিয়া করতে পারে না। </a:t>
            </a:r>
            <a:r>
              <a:rPr lang="en-IN" sz="1800" dirty="0">
                <a:solidFill>
                  <a:schemeClr val="tx1"/>
                </a:solidFill>
              </a:rPr>
              <a:t/>
            </a:r>
            <a:br>
              <a:rPr lang="en-IN" sz="1800" dirty="0">
                <a:solidFill>
                  <a:schemeClr val="tx1"/>
                </a:solidFill>
              </a:rPr>
            </a:br>
            <a:r>
              <a:rPr lang="bn-IN" sz="1800" dirty="0">
                <a:solidFill>
                  <a:schemeClr val="tx1"/>
                </a:solidFill>
              </a:rPr>
              <a:t>2. অনেক ক্ষেত্রে বৃহৎ শ্রেনীকক্ষে মডেলটি সাথকভাবে প্রয়োগ করা সম্ভবপর নয়। ইত্যাদি</a:t>
            </a:r>
            <a:endParaRPr lang="en-US" sz="1800" dirty="0">
              <a:solidFill>
                <a:schemeClr val="tx1"/>
              </a:solidFill>
              <a:effectLst/>
            </a:endParaRPr>
          </a:p>
        </p:txBody>
      </p:sp>
    </p:spTree>
    <p:extLst>
      <p:ext uri="{BB962C8B-B14F-4D97-AF65-F5344CB8AC3E}">
        <p14:creationId xmlns:p14="http://schemas.microsoft.com/office/powerpoint/2010/main" xmlns="" val="3132170203"/>
      </p:ext>
    </p:extLst>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5410200"/>
          </a:xfrm>
        </p:spPr>
        <p:style>
          <a:lnRef idx="1">
            <a:schemeClr val="dk1"/>
          </a:lnRef>
          <a:fillRef idx="3">
            <a:schemeClr val="dk1"/>
          </a:fillRef>
          <a:effectRef idx="2">
            <a:schemeClr val="dk1"/>
          </a:effectRef>
          <a:fontRef idx="minor">
            <a:schemeClr val="lt1"/>
          </a:fontRef>
        </p:style>
        <p:txBody>
          <a:bodyPr>
            <a:normAutofit/>
          </a:bodyPr>
          <a:lstStyle/>
          <a:p>
            <a:r>
              <a:rPr lang="bn-IN" sz="2400" dirty="0">
                <a:solidFill>
                  <a:schemeClr val="tx1"/>
                </a:solidFill>
              </a:rPr>
              <a:t>পরিশেষে আমরা এই মর্মে উপনীত হতে পারি যে, ধারণা লাভের মডেলটি প্রয়োগ করে আমাদের শিক্ষাব্যবস্থার আমূল পরিবর্তন সম্ভব ।এই মডেলের সাহায্যে শিক্ষাথী তার চিন্তন শক্তি, যুক্তিশক্তি, কল্পনা শক্তি নানান পরিবর্তন দ্বারা একটি উন্নত ব্যক্তিত্বে পরিনত হয় ।                                          তাই শিক্ষাথীর সামাজিক, নান্দনিক, সৃজনশীল বিকাশে এই মডেলের ভূমিকা অনস্বীকার্য ।</a:t>
            </a:r>
            <a:endParaRPr lang="en-US" dirty="0">
              <a:solidFill>
                <a:schemeClr val="tx1"/>
              </a:solidFill>
              <a:effectLst/>
            </a:endParaRPr>
          </a:p>
        </p:txBody>
      </p:sp>
    </p:spTree>
    <p:extLst>
      <p:ext uri="{BB962C8B-B14F-4D97-AF65-F5344CB8AC3E}">
        <p14:creationId xmlns:p14="http://schemas.microsoft.com/office/powerpoint/2010/main" xmlns="" val="905149592"/>
      </p:ext>
    </p:extLst>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1"/>
          <p:cNvSpPr>
            <a:spLocks noGrp="1"/>
          </p:cNvSpPr>
          <p:nvPr>
            <p:ph type="title"/>
          </p:nvPr>
        </p:nvSpPr>
        <p:spPr>
          <a:xfrm>
            <a:off x="0" y="381000"/>
            <a:ext cx="9144000" cy="6629400"/>
          </a:xfrm>
        </p:spPr>
        <p:style>
          <a:lnRef idx="1">
            <a:schemeClr val="dk1"/>
          </a:lnRef>
          <a:fillRef idx="3">
            <a:schemeClr val="dk1"/>
          </a:fillRef>
          <a:effectRef idx="2">
            <a:schemeClr val="dk1"/>
          </a:effectRef>
          <a:fontRef idx="minor">
            <a:schemeClr val="lt1"/>
          </a:fontRef>
        </p:style>
        <p:txBody>
          <a:bodyPr>
            <a:noAutofit/>
          </a:bodyPr>
          <a:lstStyle/>
          <a:p>
            <a:r>
              <a:rPr lang="bn-IN" sz="2000" b="1" u="sng" dirty="0">
                <a:solidFill>
                  <a:srgbClr val="FFC000"/>
                </a:solidFill>
              </a:rPr>
              <a:t>গ্ৰন্থপন্জী:</a:t>
            </a:r>
            <a:r>
              <a:rPr lang="en-IN" sz="2000" b="1" u="sng" dirty="0">
                <a:solidFill>
                  <a:srgbClr val="FFC000"/>
                </a:solidFill>
              </a:rPr>
              <a:t/>
            </a:r>
            <a:br>
              <a:rPr lang="en-IN" sz="2000" b="1" u="sng" dirty="0">
                <a:solidFill>
                  <a:srgbClr val="FFC000"/>
                </a:solidFill>
              </a:rPr>
            </a:br>
            <a:r>
              <a:rPr lang="bn-IN" sz="2000" dirty="0">
                <a:solidFill>
                  <a:srgbClr val="00B0F0"/>
                </a:solidFill>
              </a:rPr>
              <a:t>শিক্ষক শিক্ষণ মূল্যায়ন</a:t>
            </a:r>
            <a:r>
              <a:rPr lang="bn-IN" sz="2000" dirty="0">
                <a:solidFill>
                  <a:schemeClr val="tx1"/>
                </a:solidFill>
              </a:rPr>
              <a:t>,</a:t>
            </a:r>
            <a:r>
              <a:rPr lang="en-IN" sz="2000" dirty="0">
                <a:solidFill>
                  <a:schemeClr val="tx1"/>
                </a:solidFill>
              </a:rPr>
              <a:t/>
            </a:r>
            <a:br>
              <a:rPr lang="en-IN" sz="2000" dirty="0">
                <a:solidFill>
                  <a:schemeClr val="tx1"/>
                </a:solidFill>
              </a:rPr>
            </a:br>
            <a:r>
              <a:rPr lang="bn-IN" sz="2000" dirty="0">
                <a:solidFill>
                  <a:schemeClr val="tx1"/>
                </a:solidFill>
              </a:rPr>
              <a:t>ড. অনিরুদ্ধ চক্রবর্তী   মহঃ নিজাইরুল ইসলাম,</a:t>
            </a:r>
            <a:r>
              <a:rPr lang="en-IN" sz="2000" dirty="0">
                <a:solidFill>
                  <a:schemeClr val="tx1"/>
                </a:solidFill>
              </a:rPr>
              <a:t/>
            </a:r>
            <a:br>
              <a:rPr lang="en-IN" sz="2000" dirty="0">
                <a:solidFill>
                  <a:schemeClr val="tx1"/>
                </a:solidFill>
              </a:rPr>
            </a:br>
            <a:r>
              <a:rPr lang="bn-IN" sz="2000" dirty="0">
                <a:solidFill>
                  <a:schemeClr val="tx1"/>
                </a:solidFill>
              </a:rPr>
              <a:t>ক্লাসিক বুকস্ ৯,রাধানাথ মল্লিক লেন, </a:t>
            </a:r>
            <a:r>
              <a:rPr lang="en-IN" sz="2000" dirty="0">
                <a:solidFill>
                  <a:schemeClr val="tx1"/>
                </a:solidFill>
              </a:rPr>
              <a:t/>
            </a:r>
            <a:br>
              <a:rPr lang="en-IN" sz="2000" dirty="0">
                <a:solidFill>
                  <a:schemeClr val="tx1"/>
                </a:solidFill>
              </a:rPr>
            </a:br>
            <a:r>
              <a:rPr lang="bn-IN" sz="2000" dirty="0">
                <a:solidFill>
                  <a:schemeClr val="tx1"/>
                </a:solidFill>
              </a:rPr>
              <a:t>কলকাতা-৭০০০১২, </a:t>
            </a:r>
            <a:r>
              <a:rPr lang="en-IN" sz="2000" dirty="0">
                <a:solidFill>
                  <a:schemeClr val="tx1"/>
                </a:solidFill>
              </a:rPr>
              <a:t/>
            </a:r>
            <a:br>
              <a:rPr lang="en-IN" sz="2000" dirty="0">
                <a:solidFill>
                  <a:schemeClr val="tx1"/>
                </a:solidFill>
              </a:rPr>
            </a:br>
            <a:r>
              <a:rPr lang="bn-IN" sz="2000" dirty="0">
                <a:solidFill>
                  <a:schemeClr val="tx1"/>
                </a:solidFill>
              </a:rPr>
              <a:t>প্রথম সংস্করন -২০১১, </a:t>
            </a:r>
            <a:r>
              <a:rPr lang="en-IN" sz="2000" dirty="0">
                <a:solidFill>
                  <a:schemeClr val="tx1"/>
                </a:solidFill>
              </a:rPr>
              <a:t/>
            </a:r>
            <a:br>
              <a:rPr lang="en-IN" sz="2000" dirty="0">
                <a:solidFill>
                  <a:schemeClr val="tx1"/>
                </a:solidFill>
              </a:rPr>
            </a:br>
            <a:r>
              <a:rPr lang="bn-IN" sz="2000" dirty="0">
                <a:solidFill>
                  <a:schemeClr val="tx1"/>
                </a:solidFill>
              </a:rPr>
              <a:t>দ্বিতীয় পরিবর্তীত ও পরিমার্জিত সংস্কার-২০১৪</a:t>
            </a: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bn-IN" sz="2000" dirty="0">
                <a:solidFill>
                  <a:srgbClr val="00B0F0"/>
                </a:solidFill>
              </a:rPr>
              <a:t>শিখন ও শিক্ষণ</a:t>
            </a:r>
            <a:r>
              <a:rPr lang="bn-IN" sz="2000" dirty="0">
                <a:solidFill>
                  <a:schemeClr val="tx1"/>
                </a:solidFill>
              </a:rPr>
              <a:t>,</a:t>
            </a:r>
            <a:r>
              <a:rPr lang="en-IN" sz="2000" dirty="0">
                <a:solidFill>
                  <a:schemeClr val="tx1"/>
                </a:solidFill>
              </a:rPr>
              <a:t/>
            </a:r>
            <a:br>
              <a:rPr lang="en-IN" sz="2000" dirty="0">
                <a:solidFill>
                  <a:schemeClr val="tx1"/>
                </a:solidFill>
              </a:rPr>
            </a:br>
            <a:r>
              <a:rPr lang="bn-IN" sz="2000" dirty="0">
                <a:solidFill>
                  <a:schemeClr val="tx1"/>
                </a:solidFill>
              </a:rPr>
              <a:t>ড. বিজন সরকার, আহেলী পাবলিশার্স, </a:t>
            </a:r>
            <a:r>
              <a:rPr lang="en-IN" sz="2000" dirty="0">
                <a:solidFill>
                  <a:schemeClr val="tx1"/>
                </a:solidFill>
              </a:rPr>
              <a:t/>
            </a:r>
            <a:br>
              <a:rPr lang="en-IN" sz="2000" dirty="0">
                <a:solidFill>
                  <a:schemeClr val="tx1"/>
                </a:solidFill>
              </a:rPr>
            </a:br>
            <a:r>
              <a:rPr lang="bn-IN" sz="2000" dirty="0">
                <a:solidFill>
                  <a:schemeClr val="tx1"/>
                </a:solidFill>
              </a:rPr>
              <a:t>৫/১রমানাথ মজুমদার স্ট্রিট, </a:t>
            </a:r>
            <a:r>
              <a:rPr lang="en-IN" sz="2000" dirty="0">
                <a:solidFill>
                  <a:schemeClr val="tx1"/>
                </a:solidFill>
              </a:rPr>
              <a:t/>
            </a:r>
            <a:br>
              <a:rPr lang="en-IN" sz="2000" dirty="0">
                <a:solidFill>
                  <a:schemeClr val="tx1"/>
                </a:solidFill>
              </a:rPr>
            </a:br>
            <a:r>
              <a:rPr lang="bn-IN" sz="2000" dirty="0">
                <a:solidFill>
                  <a:schemeClr val="tx1"/>
                </a:solidFill>
              </a:rPr>
              <a:t>কলকাতা-৭০০০০৯, </a:t>
            </a:r>
            <a:r>
              <a:rPr lang="en-IN" sz="2000" dirty="0">
                <a:solidFill>
                  <a:schemeClr val="tx1"/>
                </a:solidFill>
              </a:rPr>
              <a:t/>
            </a:r>
            <a:br>
              <a:rPr lang="en-IN" sz="2000" dirty="0">
                <a:solidFill>
                  <a:schemeClr val="tx1"/>
                </a:solidFill>
              </a:rPr>
            </a:br>
            <a:r>
              <a:rPr lang="bn-IN" sz="2000" dirty="0">
                <a:solidFill>
                  <a:schemeClr val="tx1"/>
                </a:solidFill>
              </a:rPr>
              <a:t>প্রথম সংস্কার-জানুয়ারী ২০১৫,</a:t>
            </a:r>
            <a:r>
              <a:rPr lang="en-IN" sz="2000" dirty="0">
                <a:solidFill>
                  <a:schemeClr val="tx1"/>
                </a:solidFill>
              </a:rPr>
              <a:t/>
            </a:r>
            <a:br>
              <a:rPr lang="en-IN" sz="2000" dirty="0">
                <a:solidFill>
                  <a:schemeClr val="tx1"/>
                </a:solidFill>
              </a:rPr>
            </a:br>
            <a:r>
              <a:rPr lang="bn-IN" sz="2000" dirty="0">
                <a:solidFill>
                  <a:schemeClr val="tx1"/>
                </a:solidFill>
              </a:rPr>
              <a:t>দ্বীতীয় সংস্কার-মার্চ ২০১৫,</a:t>
            </a:r>
            <a:r>
              <a:rPr lang="en-IN" sz="2000" dirty="0">
                <a:solidFill>
                  <a:schemeClr val="tx1"/>
                </a:solidFill>
              </a:rPr>
              <a:t/>
            </a:r>
            <a:br>
              <a:rPr lang="en-IN" sz="2000" dirty="0">
                <a:solidFill>
                  <a:schemeClr val="tx1"/>
                </a:solidFill>
              </a:rPr>
            </a:br>
            <a:r>
              <a:rPr lang="bn-IN" sz="2000" dirty="0">
                <a:solidFill>
                  <a:schemeClr val="tx1"/>
                </a:solidFill>
              </a:rPr>
              <a:t>তৃতীয় সংস্কার-জানুয়ারী ২০১৭</a:t>
            </a:r>
            <a:r>
              <a:rPr lang="en-IN" sz="2000" dirty="0">
                <a:solidFill>
                  <a:schemeClr val="tx1"/>
                </a:solidFill>
              </a:rPr>
              <a:t/>
            </a:r>
            <a:br>
              <a:rPr lang="en-IN" sz="2000" dirty="0">
                <a:solidFill>
                  <a:schemeClr val="tx1"/>
                </a:solidFill>
              </a:rPr>
            </a:br>
            <a:r>
              <a:rPr lang="en-IN" sz="2000" dirty="0">
                <a:solidFill>
                  <a:schemeClr val="tx1"/>
                </a:solidFill>
              </a:rPr>
              <a:t/>
            </a:r>
            <a:br>
              <a:rPr lang="en-IN" sz="2000" dirty="0">
                <a:solidFill>
                  <a:schemeClr val="tx1"/>
                </a:solidFill>
              </a:rPr>
            </a:br>
            <a:r>
              <a:rPr lang="bn-IN" sz="2000" dirty="0">
                <a:solidFill>
                  <a:srgbClr val="00B0F0"/>
                </a:solidFill>
              </a:rPr>
              <a:t>শিক্ষা প্রযুক্তিবিদ্যা</a:t>
            </a:r>
            <a:r>
              <a:rPr lang="bn-IN" sz="2000" dirty="0">
                <a:solidFill>
                  <a:schemeClr val="tx1"/>
                </a:solidFill>
              </a:rPr>
              <a:t>, </a:t>
            </a:r>
            <a:r>
              <a:rPr lang="en-IN" sz="2000" dirty="0">
                <a:solidFill>
                  <a:schemeClr val="tx1"/>
                </a:solidFill>
              </a:rPr>
              <a:t/>
            </a:r>
            <a:br>
              <a:rPr lang="en-IN" sz="2000" dirty="0">
                <a:solidFill>
                  <a:schemeClr val="tx1"/>
                </a:solidFill>
              </a:rPr>
            </a:br>
            <a:r>
              <a:rPr lang="bn-IN" sz="2000" dirty="0">
                <a:solidFill>
                  <a:schemeClr val="tx1"/>
                </a:solidFill>
              </a:rPr>
              <a:t>ড. মলয় কুমার সেন, </a:t>
            </a:r>
            <a:r>
              <a:rPr lang="en-IN" sz="2000" dirty="0">
                <a:solidFill>
                  <a:schemeClr val="tx1"/>
                </a:solidFill>
              </a:rPr>
              <a:t/>
            </a:r>
            <a:br>
              <a:rPr lang="en-IN" sz="2000" dirty="0">
                <a:solidFill>
                  <a:schemeClr val="tx1"/>
                </a:solidFill>
              </a:rPr>
            </a:br>
            <a:r>
              <a:rPr lang="bn-IN" sz="2000" dirty="0">
                <a:solidFill>
                  <a:schemeClr val="tx1"/>
                </a:solidFill>
              </a:rPr>
              <a:t>সোমা বুক এজেন্সি, </a:t>
            </a:r>
            <a:r>
              <a:rPr lang="en-IN" sz="2000" dirty="0">
                <a:solidFill>
                  <a:schemeClr val="tx1"/>
                </a:solidFill>
              </a:rPr>
              <a:t/>
            </a:r>
            <a:br>
              <a:rPr lang="en-IN" sz="2000" dirty="0">
                <a:solidFill>
                  <a:schemeClr val="tx1"/>
                </a:solidFill>
              </a:rPr>
            </a:br>
            <a:r>
              <a:rPr lang="bn-IN" sz="2000" dirty="0">
                <a:solidFill>
                  <a:schemeClr val="tx1"/>
                </a:solidFill>
              </a:rPr>
              <a:t>৪২/১বেনিয়াটোলা লেন, </a:t>
            </a:r>
            <a:r>
              <a:rPr lang="en-IN" sz="2000" dirty="0">
                <a:solidFill>
                  <a:schemeClr val="tx1"/>
                </a:solidFill>
              </a:rPr>
              <a:t/>
            </a:r>
            <a:br>
              <a:rPr lang="en-IN" sz="2000" dirty="0">
                <a:solidFill>
                  <a:schemeClr val="tx1"/>
                </a:solidFill>
              </a:rPr>
            </a:br>
            <a:r>
              <a:rPr lang="bn-IN" sz="2000" dirty="0">
                <a:solidFill>
                  <a:schemeClr val="tx1"/>
                </a:solidFill>
              </a:rPr>
              <a:t>কলকাতা -৭০০০০৯</a:t>
            </a:r>
            <a:endParaRPr lang="en-US" sz="4000" dirty="0">
              <a:solidFill>
                <a:schemeClr val="tx1"/>
              </a:solidFill>
              <a:effectLst/>
            </a:endParaRPr>
          </a:p>
        </p:txBody>
      </p:sp>
    </p:spTree>
    <p:extLst>
      <p:ext uri="{BB962C8B-B14F-4D97-AF65-F5344CB8AC3E}">
        <p14:creationId xmlns:p14="http://schemas.microsoft.com/office/powerpoint/2010/main" xmlns="" val="1798568701"/>
      </p:ext>
    </p:extLst>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0" y="2133600"/>
            <a:ext cx="5715000" cy="1446550"/>
          </a:xfrm>
          <a:prstGeom prst="rect">
            <a:avLst/>
          </a:prstGeom>
          <a:noFill/>
        </p:spPr>
        <p:txBody>
          <a:bodyPr wrap="square" rtlCol="0">
            <a:spAutoFit/>
          </a:bodyPr>
          <a:lstStyle/>
          <a:p>
            <a:pPr algn="ctr"/>
            <a:r>
              <a:rPr lang="bn-IN" sz="8800" dirty="0"/>
              <a:t>ধন্যবাদ</a:t>
            </a:r>
            <a:endParaRPr lang="en-US" sz="8800" dirty="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1500" y="265093"/>
            <a:ext cx="8001000" cy="138499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Teaching Model, </a:t>
            </a:r>
          </a:p>
          <a:p>
            <a:pPr algn="ct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Bruner’s Concept Attainment Model,</a:t>
            </a:r>
          </a:p>
          <a:p>
            <a:pPr algn="ct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Represented by </a:t>
            </a:r>
            <a:r>
              <a:rPr lang="en-US"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Aniruddha</a:t>
            </a:r>
            <a:r>
              <a:rPr 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 </a:t>
            </a:r>
            <a:r>
              <a:rPr lang="en-US" sz="2800"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Saha</a:t>
            </a:r>
            <a:endPar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pic>
        <p:nvPicPr>
          <p:cNvPr id="4" name="Picture 3">
            <a:extLst>
              <a:ext uri="{FF2B5EF4-FFF2-40B4-BE49-F238E27FC236}">
                <a16:creationId xmlns:a16="http://schemas.microsoft.com/office/drawing/2014/main" xmlns="" id="{9BEE0A53-4063-4557-AA7B-6AB016969785}"/>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60614" y="1752600"/>
            <a:ext cx="8001000" cy="5840731"/>
          </a:xfrm>
          <a:prstGeom prst="rect">
            <a:avLst/>
          </a:prstGeom>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1"/>
                                          </p:val>
                                        </p:tav>
                                        <p:tav tm="100000">
                                          <p:val>
                                            <p:strVal val="#ppt_x"/>
                                          </p:val>
                                        </p:tav>
                                      </p:tavLst>
                                    </p:anim>
                                    <p:anim calcmode="lin" valueType="num">
                                      <p:cBhvr>
                                        <p:cTn id="9"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a:spLocks noGrp="1"/>
          </p:cNvSpPr>
          <p:nvPr>
            <p:ph type="title"/>
          </p:nvPr>
        </p:nvSpPr>
        <p:spPr>
          <a:xfrm>
            <a:off x="1981200" y="119445"/>
            <a:ext cx="5562600" cy="1143000"/>
          </a:xfrm>
        </p:spPr>
        <p:style>
          <a:lnRef idx="1">
            <a:schemeClr val="dk1"/>
          </a:lnRef>
          <a:fillRef idx="3">
            <a:schemeClr val="dk1"/>
          </a:fillRef>
          <a:effectRef idx="2">
            <a:schemeClr val="dk1"/>
          </a:effectRef>
          <a:fontRef idx="minor">
            <a:schemeClr val="lt1"/>
          </a:fontRef>
        </p:style>
        <p:txBody>
          <a:bodyPr>
            <a:norm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800" dirty="0"/>
              <a:t>Content:</a:t>
            </a:r>
            <a:endParaRPr lang="en-US" dirty="0"/>
          </a:p>
        </p:txBody>
      </p:sp>
      <p:sp>
        <p:nvSpPr>
          <p:cNvPr id="1048593" name="TextBox 3"/>
          <p:cNvSpPr txBox="1"/>
          <p:nvPr/>
        </p:nvSpPr>
        <p:spPr>
          <a:xfrm>
            <a:off x="0" y="2521059"/>
            <a:ext cx="9144000" cy="310854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514350" indent="-514350" algn="just">
              <a:buFont typeface="+mj-lt"/>
              <a:buAutoNum type="arabicPeriod"/>
            </a:pPr>
            <a:r>
              <a:rPr lang="en-US" sz="2800" dirty="0" err="1"/>
              <a:t>Defination</a:t>
            </a:r>
            <a:r>
              <a:rPr lang="en-US" sz="2800" dirty="0"/>
              <a:t> of teaching model,</a:t>
            </a:r>
          </a:p>
          <a:p>
            <a:pPr marL="514350" indent="-514350" algn="just">
              <a:buFont typeface="+mj-lt"/>
              <a:buAutoNum type="arabicPeriod"/>
            </a:pPr>
            <a:r>
              <a:rPr lang="en-US" sz="2800" dirty="0"/>
              <a:t>concept attainment model, </a:t>
            </a:r>
          </a:p>
          <a:p>
            <a:pPr marL="514350" indent="-514350" algn="just">
              <a:buFont typeface="+mj-lt"/>
              <a:buAutoNum type="arabicPeriod"/>
            </a:pPr>
            <a:r>
              <a:rPr lang="en-US" sz="2800" dirty="0"/>
              <a:t>sub point steps in the model,</a:t>
            </a:r>
          </a:p>
          <a:p>
            <a:pPr marL="514350" indent="-514350" algn="just">
              <a:buFont typeface="+mj-lt"/>
              <a:buAutoNum type="arabicPeriod"/>
            </a:pPr>
            <a:r>
              <a:rPr lang="en-US" sz="2800" dirty="0"/>
              <a:t>phases of the model,</a:t>
            </a:r>
          </a:p>
          <a:p>
            <a:pPr marL="514350" indent="-514350" algn="just">
              <a:buFont typeface="+mj-lt"/>
              <a:buAutoNum type="arabicPeriod"/>
            </a:pPr>
            <a:r>
              <a:rPr lang="en-US" sz="2800" dirty="0"/>
              <a:t>application of concept attainment model,</a:t>
            </a:r>
          </a:p>
          <a:p>
            <a:pPr marL="514350" indent="-514350" algn="just">
              <a:buFont typeface="+mj-lt"/>
              <a:buAutoNum type="arabicPeriod"/>
            </a:pPr>
            <a:r>
              <a:rPr lang="en-US" sz="2800" dirty="0"/>
              <a:t>instructional and nurturant effects,</a:t>
            </a:r>
          </a:p>
          <a:p>
            <a:pPr marL="514350" indent="-514350" algn="just">
              <a:buFont typeface="+mj-lt"/>
              <a:buAutoNum type="arabicPeriod"/>
            </a:pPr>
            <a:r>
              <a:rPr lang="en-US" sz="2800" dirty="0"/>
              <a:t>limitations of the model</a:t>
            </a:r>
            <a:endParaRPr lang="en-US" sz="40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1048593"/>
                                        </p:tgtEl>
                                        <p:attrNameLst>
                                          <p:attrName>style.visibility</p:attrName>
                                        </p:attrNameLst>
                                      </p:cBhvr>
                                      <p:to>
                                        <p:strVal val="visible"/>
                                      </p:to>
                                    </p:set>
                                    <p:animEffect transition="in" filter="fade">
                                      <p:cBhvr>
                                        <p:cTn id="7" dur="1600" decel="100000"/>
                                        <p:tgtEl>
                                          <p:spTgt spid="1048593"/>
                                        </p:tgtEl>
                                      </p:cBhvr>
                                    </p:animEffect>
                                    <p:anim calcmode="lin" valueType="num">
                                      <p:cBhvr>
                                        <p:cTn id="8" dur="1600" decel="100000" fill="hold"/>
                                        <p:tgtEl>
                                          <p:spTgt spid="1048593"/>
                                        </p:tgtEl>
                                        <p:attrNameLst>
                                          <p:attrName>style.rotation</p:attrName>
                                        </p:attrNameLst>
                                      </p:cBhvr>
                                      <p:tavLst>
                                        <p:tav tm="0">
                                          <p:val>
                                            <p:fltVal val="-90"/>
                                          </p:val>
                                        </p:tav>
                                        <p:tav tm="100000">
                                          <p:val>
                                            <p:fltVal val="0"/>
                                          </p:val>
                                        </p:tav>
                                      </p:tavLst>
                                    </p:anim>
                                    <p:anim calcmode="lin" valueType="num">
                                      <p:cBhvr>
                                        <p:cTn id="9" dur="1600" decel="100000" fill="hold"/>
                                        <p:tgtEl>
                                          <p:spTgt spid="1048593"/>
                                        </p:tgtEl>
                                        <p:attrNameLst>
                                          <p:attrName>ppt_x</p:attrName>
                                        </p:attrNameLst>
                                      </p:cBhvr>
                                      <p:tavLst>
                                        <p:tav tm="0">
                                          <p:val>
                                            <p:strVal val="#ppt_x+0.4"/>
                                          </p:val>
                                        </p:tav>
                                        <p:tav tm="100000">
                                          <p:val>
                                            <p:strVal val="#ppt_x-0.05"/>
                                          </p:val>
                                        </p:tav>
                                      </p:tavLst>
                                    </p:anim>
                                    <p:anim calcmode="lin" valueType="num">
                                      <p:cBhvr>
                                        <p:cTn id="10" dur="1600" decel="100000" fill="hold"/>
                                        <p:tgtEl>
                                          <p:spTgt spid="1048593"/>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1048593"/>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1048593"/>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48592"/>
                                        </p:tgtEl>
                                        <p:attrNameLst>
                                          <p:attrName>style.visibility</p:attrName>
                                        </p:attrNameLst>
                                      </p:cBhvr>
                                      <p:to>
                                        <p:strVal val="visible"/>
                                      </p:to>
                                    </p:set>
                                    <p:animEffect transition="in" filter="barn(inVertical)">
                                      <p:cBhvr>
                                        <p:cTn id="17" dur="500"/>
                                        <p:tgtEl>
                                          <p:spTgt spid="1048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2" grpId="0" animBg="1"/>
      <p:bldP spid="104859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Title 1"/>
          <p:cNvSpPr>
            <a:spLocks noGrp="1"/>
          </p:cNvSpPr>
          <p:nvPr>
            <p:ph type="title"/>
          </p:nvPr>
        </p:nvSpPr>
        <p:spPr>
          <a:xfrm>
            <a:off x="1676400" y="381000"/>
            <a:ext cx="5791200" cy="990600"/>
          </a:xfrm>
        </p:spPr>
        <p:style>
          <a:lnRef idx="1">
            <a:schemeClr val="dk1"/>
          </a:lnRef>
          <a:fillRef idx="3">
            <a:schemeClr val="dk1"/>
          </a:fillRef>
          <a:effectRef idx="2">
            <a:schemeClr val="dk1"/>
          </a:effectRef>
          <a:fontRef idx="minor">
            <a:schemeClr val="lt1"/>
          </a:fontRef>
        </p:style>
        <p:txBody>
          <a:bodyPr>
            <a:noAutofit/>
          </a:bodyPr>
          <a:lstStyle/>
          <a:p>
            <a:pPr algn="ctr"/>
            <a:r>
              <a:rPr lang="en-US" sz="3600" dirty="0"/>
              <a:t>  </a:t>
            </a:r>
            <a:r>
              <a:rPr lang="bn-IN" sz="3600" dirty="0"/>
              <a:t>শিক্ষণ মডেল: </a:t>
            </a:r>
            <a:endParaRPr lang="en-US" sz="3600" dirty="0"/>
          </a:p>
        </p:txBody>
      </p:sp>
      <p:sp>
        <p:nvSpPr>
          <p:cNvPr id="1048595" name="Content Placeholder 2"/>
          <p:cNvSpPr>
            <a:spLocks noGrp="1"/>
          </p:cNvSpPr>
          <p:nvPr>
            <p:ph idx="1"/>
          </p:nvPr>
        </p:nvSpPr>
        <p:spPr>
          <a:xfrm>
            <a:off x="381000" y="1752600"/>
            <a:ext cx="8534400" cy="2514599"/>
          </a:xfrm>
        </p:spPr>
        <p:style>
          <a:lnRef idx="1">
            <a:schemeClr val="accent2"/>
          </a:lnRef>
          <a:fillRef idx="2">
            <a:schemeClr val="accent2"/>
          </a:fillRef>
          <a:effectRef idx="1">
            <a:schemeClr val="accent2"/>
          </a:effectRef>
          <a:fontRef idx="minor">
            <a:schemeClr val="dk1"/>
          </a:fontRef>
        </p:style>
        <p:txBody>
          <a:bodyPr>
            <a:noAutofit/>
          </a:bodyPr>
          <a:lstStyle/>
          <a:p>
            <a:pPr algn="just">
              <a:buNone/>
            </a:pPr>
            <a:r>
              <a:rPr lang="en-US" sz="1800" dirty="0"/>
              <a:t>
 	</a:t>
            </a:r>
            <a:r>
              <a:rPr lang="bn-IN" sz="1800" dirty="0"/>
              <a:t>শিক্ষণ মডেল হল শিক্ষা শুরু করার পূর্বে তৈরি সম্ভাব্য শিক্ষণ কাজের নকশা, প্রয়োজনীয়</a:t>
            </a:r>
            <a:r>
              <a:rPr lang="en-IN" sz="1800" dirty="0"/>
              <a:t> </a:t>
            </a:r>
            <a:r>
              <a:rPr lang="bn-IN" sz="1800" dirty="0"/>
              <a:t>গঠন কাঠামোর ক্রমবিন্যাস, শিক্ষক শিক্ষাথী প্রতিক্রিয়ার সম্ভাব্য বিশেষীকরন  ইত্যাদি সবকিছু র একটি পূর্ণাঙ্গ পরিকল্পনা ।</a:t>
            </a:r>
            <a:endParaRPr lang="en-IN" sz="1800" dirty="0"/>
          </a:p>
          <a:p>
            <a:pPr algn="just">
              <a:buNone/>
            </a:pPr>
            <a:endParaRPr lang="en-IN" sz="1800" dirty="0"/>
          </a:p>
          <a:p>
            <a:pPr algn="just">
              <a:buNone/>
            </a:pPr>
            <a:r>
              <a:rPr lang="en-IN" sz="1800" dirty="0"/>
              <a:t>	</a:t>
            </a:r>
            <a:r>
              <a:rPr lang="bn-IN" sz="1800" dirty="0"/>
              <a:t>বিশিষ্ট শিক্ষাবিদ </a:t>
            </a:r>
            <a:r>
              <a:rPr lang="en-US" sz="1800" dirty="0"/>
              <a:t>Paul D. Eggen </a:t>
            </a:r>
            <a:r>
              <a:rPr lang="bn-IN" sz="1800" dirty="0"/>
              <a:t>বলেছেনঃ </a:t>
            </a:r>
            <a:endParaRPr lang="en-IN" sz="1800" dirty="0"/>
          </a:p>
          <a:p>
            <a:pPr algn="just">
              <a:buNone/>
            </a:pPr>
            <a:r>
              <a:rPr lang="en-IN" sz="1800" dirty="0"/>
              <a:t>	</a:t>
            </a:r>
            <a:r>
              <a:rPr lang="en-US" sz="1800" dirty="0"/>
              <a:t>Models are prescriptive teaching strategies designed to accomplish particular instructional goals
</a:t>
            </a:r>
            <a:endParaRPr lang="en-US" sz="40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048595">
                                            <p:bg/>
                                          </p:spTgt>
                                        </p:tgtEl>
                                        <p:attrNameLst>
                                          <p:attrName>style.visibility</p:attrName>
                                        </p:attrNameLst>
                                      </p:cBhvr>
                                      <p:to>
                                        <p:strVal val="visible"/>
                                      </p:to>
                                    </p:set>
                                    <p:anim calcmode="lin" valueType="num">
                                      <p:cBhvr additive="base">
                                        <p:cTn id="7" dur="2000" fill="hold"/>
                                        <p:tgtEl>
                                          <p:spTgt spid="1048595">
                                            <p:bg/>
                                          </p:spTgt>
                                        </p:tgtEl>
                                        <p:attrNameLst>
                                          <p:attrName>ppt_x</p:attrName>
                                        </p:attrNameLst>
                                      </p:cBhvr>
                                      <p:tavLst>
                                        <p:tav tm="0">
                                          <p:val>
                                            <p:strVal val="#ppt_x"/>
                                          </p:val>
                                        </p:tav>
                                        <p:tav tm="100000">
                                          <p:val>
                                            <p:strVal val="#ppt_x"/>
                                          </p:val>
                                        </p:tav>
                                      </p:tavLst>
                                    </p:anim>
                                    <p:anim calcmode="lin" valueType="num">
                                      <p:cBhvr additive="base">
                                        <p:cTn id="8" dur="2000" fill="hold"/>
                                        <p:tgtEl>
                                          <p:spTgt spid="1048595">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48595">
                                            <p:txEl>
                                              <p:pRg st="0" end="0"/>
                                            </p:txEl>
                                          </p:spTgt>
                                        </p:tgtEl>
                                        <p:attrNameLst>
                                          <p:attrName>style.visibility</p:attrName>
                                        </p:attrNameLst>
                                      </p:cBhvr>
                                      <p:to>
                                        <p:strVal val="visible"/>
                                      </p:to>
                                    </p:set>
                                    <p:anim calcmode="lin" valueType="num">
                                      <p:cBhvr additive="base">
                                        <p:cTn id="11" dur="2000" fill="hold"/>
                                        <p:tgtEl>
                                          <p:spTgt spid="1048595">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1048595">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48595">
                                            <p:txEl>
                                              <p:pRg st="2" end="2"/>
                                            </p:txEl>
                                          </p:spTgt>
                                        </p:tgtEl>
                                        <p:attrNameLst>
                                          <p:attrName>style.visibility</p:attrName>
                                        </p:attrNameLst>
                                      </p:cBhvr>
                                      <p:to>
                                        <p:strVal val="visible"/>
                                      </p:to>
                                    </p:set>
                                    <p:anim calcmode="lin" valueType="num">
                                      <p:cBhvr additive="base">
                                        <p:cTn id="15" dur="2000" fill="hold"/>
                                        <p:tgtEl>
                                          <p:spTgt spid="1048595">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104859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048595">
                                            <p:txEl>
                                              <p:pRg st="3" end="3"/>
                                            </p:txEl>
                                          </p:spTgt>
                                        </p:tgtEl>
                                        <p:attrNameLst>
                                          <p:attrName>style.visibility</p:attrName>
                                        </p:attrNameLst>
                                      </p:cBhvr>
                                      <p:to>
                                        <p:strVal val="visible"/>
                                      </p:to>
                                    </p:set>
                                    <p:anim calcmode="lin" valueType="num">
                                      <p:cBhvr additive="base">
                                        <p:cTn id="19" dur="2000" fill="hold"/>
                                        <p:tgtEl>
                                          <p:spTgt spid="1048595">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1048595">
                                            <p:txEl>
                                              <p:pRg st="3" end="3"/>
                                            </p:txEl>
                                          </p:spTgt>
                                        </p:tgtEl>
                                        <p:attrNameLst>
                                          <p:attrName>ppt_y</p:attrName>
                                        </p:attrNameLst>
                                      </p:cBhvr>
                                      <p:tavLst>
                                        <p:tav tm="0">
                                          <p:val>
                                            <p:strVal val="1+#ppt_h/2"/>
                                          </p:val>
                                        </p:tav>
                                        <p:tav tm="100000">
                                          <p:val>
                                            <p:strVal val="#ppt_y"/>
                                          </p:val>
                                        </p:tav>
                                      </p:tavLst>
                                    </p:anim>
                                  </p:childTnLst>
                                </p:cTn>
                              </p:par>
                            </p:childTnLst>
                          </p:cTn>
                        </p:par>
                        <p:par>
                          <p:cTn id="21" fill="hold">
                            <p:stCondLst>
                              <p:cond delay="2000"/>
                            </p:stCondLst>
                            <p:childTnLst>
                              <p:par>
                                <p:cTn id="22" presetID="56" presetClass="entr" presetSubtype="0" fill="hold" grpId="0" nodeType="afterEffect">
                                  <p:stCondLst>
                                    <p:cond delay="0"/>
                                  </p:stCondLst>
                                  <p:iterate type="lt">
                                    <p:tmPct val="10000"/>
                                  </p:iterate>
                                  <p:childTnLst>
                                    <p:set>
                                      <p:cBhvr>
                                        <p:cTn id="23" dur="1" fill="hold">
                                          <p:stCondLst>
                                            <p:cond delay="0"/>
                                          </p:stCondLst>
                                        </p:cTn>
                                        <p:tgtEl>
                                          <p:spTgt spid="1048594"/>
                                        </p:tgtEl>
                                        <p:attrNameLst>
                                          <p:attrName>style.visibility</p:attrName>
                                        </p:attrNameLst>
                                      </p:cBhvr>
                                      <p:to>
                                        <p:strVal val="visible"/>
                                      </p:to>
                                    </p:set>
                                    <p:anim by="(-#ppt_w*2)" calcmode="lin" valueType="num">
                                      <p:cBhvr rctx="PPT">
                                        <p:cTn id="24" dur="500" autoRev="1" fill="hold">
                                          <p:stCondLst>
                                            <p:cond delay="0"/>
                                          </p:stCondLst>
                                        </p:cTn>
                                        <p:tgtEl>
                                          <p:spTgt spid="1048594"/>
                                        </p:tgtEl>
                                        <p:attrNameLst>
                                          <p:attrName>ppt_w</p:attrName>
                                        </p:attrNameLst>
                                      </p:cBhvr>
                                    </p:anim>
                                    <p:anim by="(#ppt_w*0.50)" calcmode="lin" valueType="num">
                                      <p:cBhvr>
                                        <p:cTn id="25" dur="500" decel="50000" autoRev="1" fill="hold">
                                          <p:stCondLst>
                                            <p:cond delay="0"/>
                                          </p:stCondLst>
                                        </p:cTn>
                                        <p:tgtEl>
                                          <p:spTgt spid="1048594"/>
                                        </p:tgtEl>
                                        <p:attrNameLst>
                                          <p:attrName>ppt_x</p:attrName>
                                        </p:attrNameLst>
                                      </p:cBhvr>
                                    </p:anim>
                                    <p:anim from="(-#ppt_h/2)" to="(#ppt_y)" calcmode="lin" valueType="num">
                                      <p:cBhvr>
                                        <p:cTn id="26" dur="1000" fill="hold">
                                          <p:stCondLst>
                                            <p:cond delay="0"/>
                                          </p:stCondLst>
                                        </p:cTn>
                                        <p:tgtEl>
                                          <p:spTgt spid="1048594"/>
                                        </p:tgtEl>
                                        <p:attrNameLst>
                                          <p:attrName>ppt_y</p:attrName>
                                        </p:attrNameLst>
                                      </p:cBhvr>
                                    </p:anim>
                                    <p:animRot by="21600000">
                                      <p:cBhvr>
                                        <p:cTn id="27" dur="1000" fill="hold">
                                          <p:stCondLst>
                                            <p:cond delay="0"/>
                                          </p:stCondLst>
                                        </p:cTn>
                                        <p:tgtEl>
                                          <p:spTgt spid="104859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4" grpId="0" animBg="1"/>
      <p:bldP spid="1048595"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xmlns="" id="{A26B2CBC-7FE2-42CA-A4F5-4850C9463942}"/>
              </a:ext>
            </a:extLst>
          </p:cNvPr>
          <p:cNvGraphicFramePr>
            <a:graphicFrameLocks noGrp="1"/>
          </p:cNvGraphicFramePr>
          <p:nvPr>
            <p:ph idx="1"/>
            <p:extLst>
              <p:ext uri="{D42A27DB-BD31-4B8C-83A1-F6EECF244321}">
                <p14:modId xmlns:p14="http://schemas.microsoft.com/office/powerpoint/2010/main" xmlns="" val="1348676207"/>
              </p:ext>
            </p:extLst>
          </p:nvPr>
        </p:nvGraphicFramePr>
        <p:xfrm>
          <a:off x="1066800" y="381000"/>
          <a:ext cx="74676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Content Placeholder 4"/>
          <p:cNvSpPr>
            <a:spLocks noGrp="1"/>
          </p:cNvSpPr>
          <p:nvPr>
            <p:ph idx="1"/>
          </p:nvPr>
        </p:nvSpPr>
        <p:spPr>
          <a:xfrm>
            <a:off x="533400" y="1676400"/>
            <a:ext cx="8229600" cy="4724401"/>
          </a:xfrm>
        </p:spPr>
        <p:style>
          <a:lnRef idx="1">
            <a:schemeClr val="accent2"/>
          </a:lnRef>
          <a:fillRef idx="2">
            <a:schemeClr val="accent2"/>
          </a:fillRef>
          <a:effectRef idx="1">
            <a:schemeClr val="accent2"/>
          </a:effectRef>
          <a:fontRef idx="minor">
            <a:schemeClr val="dk1"/>
          </a:fontRef>
        </p:style>
        <p:txBody>
          <a:bodyPr anchor="t">
            <a:normAutofit fontScale="92500" lnSpcReduction="10000"/>
          </a:bodyPr>
          <a:lstStyle/>
          <a:p>
            <a:pPr>
              <a:lnSpc>
                <a:spcPct val="160000"/>
              </a:lnSpc>
              <a:buNone/>
            </a:pPr>
            <a:r>
              <a:rPr lang="en-US" sz="2800" dirty="0"/>
              <a:t>	</a:t>
            </a:r>
          </a:p>
          <a:p>
            <a:pPr algn="just">
              <a:lnSpc>
                <a:spcPct val="160000"/>
              </a:lnSpc>
              <a:buNone/>
            </a:pPr>
            <a:r>
              <a:rPr lang="en-US" dirty="0"/>
              <a:t>	</a:t>
            </a:r>
            <a:r>
              <a:rPr lang="bn-IN" dirty="0"/>
              <a:t>ব্রুনার এর কনসেপ্ট অ্যাটেনমেন্ট মডেল টি ১৯৬৭সালে বিকাশ লাভ করে । এর পরবর্তী বিকাশ ঘটে </a:t>
            </a:r>
            <a:r>
              <a:rPr lang="en-US" dirty="0"/>
              <a:t>Fred </a:t>
            </a:r>
            <a:r>
              <a:rPr lang="en-US" dirty="0" err="1"/>
              <a:t>Lighthall</a:t>
            </a:r>
            <a:r>
              <a:rPr lang="en-US" dirty="0"/>
              <a:t> Tennyson </a:t>
            </a:r>
            <a:r>
              <a:rPr lang="en-US" dirty="0" err="1"/>
              <a:t>Cocchiarella</a:t>
            </a:r>
            <a:r>
              <a:rPr lang="en-US" dirty="0"/>
              <a:t>  </a:t>
            </a:r>
            <a:r>
              <a:rPr lang="bn-IN" dirty="0"/>
              <a:t>এবং </a:t>
            </a:r>
            <a:r>
              <a:rPr lang="en-US" dirty="0"/>
              <a:t>Bruce Joyce </a:t>
            </a:r>
            <a:r>
              <a:rPr lang="bn-IN" dirty="0"/>
              <a:t>এর তত্বাবধানে। এই মডেল টি </a:t>
            </a:r>
            <a:r>
              <a:rPr lang="en-US" dirty="0"/>
              <a:t>Information Processing </a:t>
            </a:r>
            <a:r>
              <a:rPr lang="bn-IN" dirty="0"/>
              <a:t>এর অন্তর্গত একটি অন্যতম প্রধান মডেল ।</a:t>
            </a:r>
            <a:endParaRPr lang="en-US" dirty="0"/>
          </a:p>
        </p:txBody>
      </p:sp>
      <p:sp>
        <p:nvSpPr>
          <p:cNvPr id="1048599" name="TextBox 7"/>
          <p:cNvSpPr txBox="1"/>
          <p:nvPr/>
        </p:nvSpPr>
        <p:spPr>
          <a:xfrm>
            <a:off x="0" y="152400"/>
            <a:ext cx="9067800" cy="76944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pPr algn="ctr"/>
            <a:r>
              <a:rPr lang="bn-IN" sz="4400" dirty="0"/>
              <a:t>ব্রুনার এর কনসেপ্ট অ্যাটেনমেন্ট মডেল:</a:t>
            </a:r>
            <a:endParaRPr lang="en-US" sz="4400" dirty="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withEffect">
                                  <p:stCondLst>
                                    <p:cond delay="0"/>
                                  </p:stCondLst>
                                  <p:iterate type="lt">
                                    <p:tmPct val="10000"/>
                                  </p:iterate>
                                  <p:childTnLst>
                                    <p:set>
                                      <p:cBhvr>
                                        <p:cTn id="6" dur="1" fill="hold">
                                          <p:stCondLst>
                                            <p:cond delay="0"/>
                                          </p:stCondLst>
                                        </p:cTn>
                                        <p:tgtEl>
                                          <p:spTgt spid="1048599"/>
                                        </p:tgtEl>
                                        <p:attrNameLst>
                                          <p:attrName>style.visibility</p:attrName>
                                        </p:attrNameLst>
                                      </p:cBhvr>
                                      <p:to>
                                        <p:strVal val="visible"/>
                                      </p:to>
                                    </p:set>
                                    <p:animEffect transition="in" filter="fade">
                                      <p:cBhvr>
                                        <p:cTn id="7" dur="1000"/>
                                        <p:tgtEl>
                                          <p:spTgt spid="1048599"/>
                                        </p:tgtEl>
                                      </p:cBhvr>
                                    </p:animEffect>
                                    <p:anim calcmode="lin" valueType="num">
                                      <p:cBhvr>
                                        <p:cTn id="8" dur="1000" fill="hold"/>
                                        <p:tgtEl>
                                          <p:spTgt spid="1048599"/>
                                        </p:tgtEl>
                                        <p:attrNameLst>
                                          <p:attrName>ppt_x</p:attrName>
                                        </p:attrNameLst>
                                      </p:cBhvr>
                                      <p:tavLst>
                                        <p:tav tm="0">
                                          <p:val>
                                            <p:strVal val="#ppt_x-.1"/>
                                          </p:val>
                                        </p:tav>
                                        <p:tav tm="100000">
                                          <p:val>
                                            <p:strVal val="#ppt_x"/>
                                          </p:val>
                                        </p:tav>
                                      </p:tavLst>
                                    </p:anim>
                                    <p:anim calcmode="lin" valueType="num">
                                      <p:cBhvr>
                                        <p:cTn id="9" dur="1000" fill="hold"/>
                                        <p:tgtEl>
                                          <p:spTgt spid="1048599"/>
                                        </p:tgtEl>
                                        <p:attrNameLst>
                                          <p:attrName>ppt_y</p:attrName>
                                        </p:attrNameLst>
                                      </p:cBhvr>
                                      <p:tavLst>
                                        <p:tav tm="0">
                                          <p:val>
                                            <p:strVal val="#ppt_y"/>
                                          </p:val>
                                        </p:tav>
                                        <p:tav tm="100000">
                                          <p:val>
                                            <p:strVal val="#ppt_y"/>
                                          </p:val>
                                        </p:tav>
                                      </p:tavLst>
                                    </p:anim>
                                  </p:childTnLst>
                                </p:cTn>
                              </p:par>
                            </p:childTnLst>
                          </p:cTn>
                        </p:par>
                        <p:par>
                          <p:cTn id="10" fill="hold">
                            <p:stCondLst>
                              <p:cond delay="4200"/>
                            </p:stCondLst>
                            <p:childTnLst>
                              <p:par>
                                <p:cTn id="11" presetID="37" presetClass="entr" presetSubtype="0" fill="hold" grpId="0" nodeType="afterEffect">
                                  <p:stCondLst>
                                    <p:cond delay="0"/>
                                  </p:stCondLst>
                                  <p:childTnLst>
                                    <p:set>
                                      <p:cBhvr>
                                        <p:cTn id="12" dur="1" fill="hold">
                                          <p:stCondLst>
                                            <p:cond delay="0"/>
                                          </p:stCondLst>
                                        </p:cTn>
                                        <p:tgtEl>
                                          <p:spTgt spid="1048598">
                                            <p:bg/>
                                          </p:spTgt>
                                        </p:tgtEl>
                                        <p:attrNameLst>
                                          <p:attrName>style.visibility</p:attrName>
                                        </p:attrNameLst>
                                      </p:cBhvr>
                                      <p:to>
                                        <p:strVal val="visible"/>
                                      </p:to>
                                    </p:set>
                                    <p:animEffect transition="in" filter="fade">
                                      <p:cBhvr>
                                        <p:cTn id="13" dur="1000"/>
                                        <p:tgtEl>
                                          <p:spTgt spid="1048598">
                                            <p:bg/>
                                          </p:spTgt>
                                        </p:tgtEl>
                                      </p:cBhvr>
                                    </p:animEffect>
                                    <p:anim calcmode="lin" valueType="num">
                                      <p:cBhvr>
                                        <p:cTn id="14" dur="1000" fill="hold"/>
                                        <p:tgtEl>
                                          <p:spTgt spid="1048598">
                                            <p:bg/>
                                          </p:spTgt>
                                        </p:tgtEl>
                                        <p:attrNameLst>
                                          <p:attrName>ppt_x</p:attrName>
                                        </p:attrNameLst>
                                      </p:cBhvr>
                                      <p:tavLst>
                                        <p:tav tm="0">
                                          <p:val>
                                            <p:strVal val="#ppt_x"/>
                                          </p:val>
                                        </p:tav>
                                        <p:tav tm="100000">
                                          <p:val>
                                            <p:strVal val="#ppt_x"/>
                                          </p:val>
                                        </p:tav>
                                      </p:tavLst>
                                    </p:anim>
                                    <p:anim calcmode="lin" valueType="num">
                                      <p:cBhvr>
                                        <p:cTn id="15" dur="900" decel="100000" fill="hold"/>
                                        <p:tgtEl>
                                          <p:spTgt spid="1048598">
                                            <p:bg/>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048598">
                                            <p:bg/>
                                          </p:spTgt>
                                        </p:tgtEl>
                                        <p:attrNameLst>
                                          <p:attrName>ppt_y</p:attrName>
                                        </p:attrNameLst>
                                      </p:cBhvr>
                                      <p:tavLst>
                                        <p:tav tm="0">
                                          <p:val>
                                            <p:strVal val="#ppt_y-.03"/>
                                          </p:val>
                                        </p:tav>
                                        <p:tav tm="100000">
                                          <p:val>
                                            <p:strVal val="#ppt_y"/>
                                          </p:val>
                                        </p:tav>
                                      </p:tavLst>
                                    </p:anim>
                                  </p:childTnLst>
                                </p:cTn>
                              </p:par>
                            </p:childTnLst>
                          </p:cTn>
                        </p:par>
                        <p:par>
                          <p:cTn id="17" fill="hold">
                            <p:stCondLst>
                              <p:cond delay="5200"/>
                            </p:stCondLst>
                            <p:childTnLst>
                              <p:par>
                                <p:cTn id="18" presetID="37" presetClass="entr" presetSubtype="0" fill="hold" grpId="0" nodeType="afterEffect">
                                  <p:stCondLst>
                                    <p:cond delay="0"/>
                                  </p:stCondLst>
                                  <p:childTnLst>
                                    <p:set>
                                      <p:cBhvr>
                                        <p:cTn id="19" dur="1" fill="hold">
                                          <p:stCondLst>
                                            <p:cond delay="0"/>
                                          </p:stCondLst>
                                        </p:cTn>
                                        <p:tgtEl>
                                          <p:spTgt spid="1048598">
                                            <p:txEl>
                                              <p:pRg st="0" end="0"/>
                                            </p:txEl>
                                          </p:spTgt>
                                        </p:tgtEl>
                                        <p:attrNameLst>
                                          <p:attrName>style.visibility</p:attrName>
                                        </p:attrNameLst>
                                      </p:cBhvr>
                                      <p:to>
                                        <p:strVal val="visible"/>
                                      </p:to>
                                    </p:set>
                                    <p:animEffect transition="in" filter="fade">
                                      <p:cBhvr>
                                        <p:cTn id="20" dur="1000"/>
                                        <p:tgtEl>
                                          <p:spTgt spid="1048598">
                                            <p:txEl>
                                              <p:pRg st="0" end="0"/>
                                            </p:txEl>
                                          </p:spTgt>
                                        </p:tgtEl>
                                      </p:cBhvr>
                                    </p:animEffect>
                                    <p:anim calcmode="lin" valueType="num">
                                      <p:cBhvr>
                                        <p:cTn id="21" dur="1000" fill="hold"/>
                                        <p:tgtEl>
                                          <p:spTgt spid="1048598">
                                            <p:txEl>
                                              <p:pRg st="0" end="0"/>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1048598">
                                            <p:txEl>
                                              <p:pRg st="0" end="0"/>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048598">
                                            <p:txEl>
                                              <p:pRg st="0" end="0"/>
                                            </p:txEl>
                                          </p:spTgt>
                                        </p:tgtEl>
                                        <p:attrNameLst>
                                          <p:attrName>ppt_y</p:attrName>
                                        </p:attrNameLst>
                                      </p:cBhvr>
                                      <p:tavLst>
                                        <p:tav tm="0">
                                          <p:val>
                                            <p:strVal val="#ppt_y-.03"/>
                                          </p:val>
                                        </p:tav>
                                        <p:tav tm="100000">
                                          <p:val>
                                            <p:strVal val="#ppt_y"/>
                                          </p:val>
                                        </p:tav>
                                      </p:tavLst>
                                    </p:anim>
                                  </p:childTnLst>
                                </p:cTn>
                              </p:par>
                            </p:childTnLst>
                          </p:cTn>
                        </p:par>
                        <p:par>
                          <p:cTn id="24" fill="hold">
                            <p:stCondLst>
                              <p:cond delay="6200"/>
                            </p:stCondLst>
                            <p:childTnLst>
                              <p:par>
                                <p:cTn id="25" presetID="37" presetClass="entr" presetSubtype="0" fill="hold" grpId="0" nodeType="afterEffect">
                                  <p:stCondLst>
                                    <p:cond delay="0"/>
                                  </p:stCondLst>
                                  <p:childTnLst>
                                    <p:set>
                                      <p:cBhvr>
                                        <p:cTn id="26" dur="1" fill="hold">
                                          <p:stCondLst>
                                            <p:cond delay="0"/>
                                          </p:stCondLst>
                                        </p:cTn>
                                        <p:tgtEl>
                                          <p:spTgt spid="1048598">
                                            <p:txEl>
                                              <p:pRg st="1" end="1"/>
                                            </p:txEl>
                                          </p:spTgt>
                                        </p:tgtEl>
                                        <p:attrNameLst>
                                          <p:attrName>style.visibility</p:attrName>
                                        </p:attrNameLst>
                                      </p:cBhvr>
                                      <p:to>
                                        <p:strVal val="visible"/>
                                      </p:to>
                                    </p:set>
                                    <p:animEffect transition="in" filter="fade">
                                      <p:cBhvr>
                                        <p:cTn id="27" dur="1000"/>
                                        <p:tgtEl>
                                          <p:spTgt spid="1048598">
                                            <p:txEl>
                                              <p:pRg st="1" end="1"/>
                                            </p:txEl>
                                          </p:spTgt>
                                        </p:tgtEl>
                                      </p:cBhvr>
                                    </p:animEffect>
                                    <p:anim calcmode="lin" valueType="num">
                                      <p:cBhvr>
                                        <p:cTn id="28" dur="1000" fill="hold"/>
                                        <p:tgtEl>
                                          <p:spTgt spid="1048598">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1048598">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48598">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98" grpId="0" uiExpand="1" build="p" animBg="1"/>
      <p:bldP spid="104859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1"/>
          <p:cNvSpPr>
            <a:spLocks noGrp="1"/>
          </p:cNvSpPr>
          <p:nvPr>
            <p:ph type="title"/>
          </p:nvPr>
        </p:nvSpPr>
        <p:spPr>
          <a:xfrm>
            <a:off x="1371600" y="228600"/>
            <a:ext cx="6172200" cy="1066800"/>
          </a:xfrm>
        </p:spPr>
        <p:style>
          <a:lnRef idx="1">
            <a:schemeClr val="dk1"/>
          </a:lnRef>
          <a:fillRef idx="3">
            <a:schemeClr val="dk1"/>
          </a:fillRef>
          <a:effectRef idx="2">
            <a:schemeClr val="dk1"/>
          </a:effectRef>
          <a:fontRef idx="minor">
            <a:schemeClr val="lt1"/>
          </a:fontRef>
        </p:style>
        <p:txBody>
          <a:bodyPr>
            <a:normAutofit/>
          </a:bodyPr>
          <a:lstStyle/>
          <a:p>
            <a:pPr algn="ctr"/>
            <a:r>
              <a:rPr lang="bn-IN" sz="4400" dirty="0"/>
              <a:t>মডেল:</a:t>
            </a:r>
            <a:endParaRPr lang="en-US" sz="4400" dirty="0">
              <a:solidFill>
                <a:schemeClr val="tx1"/>
              </a:solidFill>
            </a:endParaRPr>
          </a:p>
        </p:txBody>
      </p:sp>
      <p:sp>
        <p:nvSpPr>
          <p:cNvPr id="1048601" name="Content Placeholder 2"/>
          <p:cNvSpPr>
            <a:spLocks noGrp="1"/>
          </p:cNvSpPr>
          <p:nvPr>
            <p:ph idx="1"/>
          </p:nvPr>
        </p:nvSpPr>
        <p:spPr>
          <a:xfrm>
            <a:off x="609600" y="1828800"/>
            <a:ext cx="7696200" cy="4175760"/>
          </a:xfrm>
        </p:spPr>
        <p:style>
          <a:lnRef idx="1">
            <a:schemeClr val="accent1"/>
          </a:lnRef>
          <a:fillRef idx="2">
            <a:schemeClr val="accent1"/>
          </a:fillRef>
          <a:effectRef idx="1">
            <a:schemeClr val="accent1"/>
          </a:effectRef>
          <a:fontRef idx="minor">
            <a:schemeClr val="dk1"/>
          </a:fontRef>
        </p:style>
        <p:txBody>
          <a:bodyPr anchor="ctr">
            <a:normAutofit fontScale="47500" lnSpcReduction="20000"/>
          </a:bodyPr>
          <a:lstStyle/>
          <a:p>
            <a:pPr algn="just">
              <a:lnSpc>
                <a:spcPct val="170000"/>
              </a:lnSpc>
              <a:buNone/>
            </a:pPr>
            <a:r>
              <a:rPr lang="en-IN" sz="4000" dirty="0"/>
              <a:t>	</a:t>
            </a:r>
            <a:r>
              <a:rPr lang="bn-IN" sz="4000" dirty="0"/>
              <a:t>ব্রুনার ছিলেন একজন জ্ঞানমূলক মনোবিজ্ঞানী এবং তিনি ব্যক্তির মানসিক ক্ষমতা বিকাশ সম্পর্কে গবেষণা করেন ।পরবতীতে তিনি  তার সহযোগীদের নিয়ে শিক্ষণ এর ধারণা সংগঠনের মডেল টির বিকাশ ঘটান ।</a:t>
            </a:r>
            <a:endParaRPr lang="en-IN" sz="4000" dirty="0"/>
          </a:p>
          <a:p>
            <a:pPr algn="just">
              <a:lnSpc>
                <a:spcPct val="170000"/>
              </a:lnSpc>
              <a:buNone/>
            </a:pPr>
            <a:r>
              <a:rPr lang="en-US" sz="4000" dirty="0">
                <a:solidFill>
                  <a:schemeClr val="tx1"/>
                </a:solidFill>
                <a:highlight>
                  <a:srgbClr val="808000"/>
                </a:highlight>
              </a:rPr>
              <a:t> </a:t>
            </a:r>
            <a:r>
              <a:rPr lang="en-US" sz="4000" dirty="0" err="1">
                <a:solidFill>
                  <a:schemeClr val="tx1"/>
                </a:solidFill>
                <a:highlight>
                  <a:srgbClr val="808000"/>
                </a:highlight>
              </a:rPr>
              <a:t>ব্রুনার</a:t>
            </a:r>
            <a:r>
              <a:rPr lang="en-US" sz="4000" dirty="0">
                <a:solidFill>
                  <a:schemeClr val="tx1"/>
                </a:solidFill>
                <a:highlight>
                  <a:srgbClr val="808000"/>
                </a:highlight>
              </a:rPr>
              <a:t> </a:t>
            </a:r>
            <a:r>
              <a:rPr lang="en-US" sz="4000" dirty="0" err="1">
                <a:solidFill>
                  <a:schemeClr val="tx1"/>
                </a:solidFill>
                <a:highlight>
                  <a:srgbClr val="808000"/>
                </a:highlight>
              </a:rPr>
              <a:t>বলেছেন</a:t>
            </a:r>
            <a:r>
              <a:rPr lang="en-US" sz="4000" dirty="0">
                <a:solidFill>
                  <a:schemeClr val="tx1"/>
                </a:solidFill>
                <a:highlight>
                  <a:srgbClr val="808000"/>
                </a:highlight>
              </a:rPr>
              <a:t>,  </a:t>
            </a:r>
            <a:r>
              <a:rPr lang="en-US" sz="4000" dirty="0">
                <a:solidFill>
                  <a:srgbClr val="002060"/>
                </a:solidFill>
              </a:rPr>
              <a:t>“Concept attainment refers to the process of finding productive defining attributes that distinguish exemplars from non </a:t>
            </a:r>
            <a:r>
              <a:rPr lang="en-US" sz="4000" dirty="0" err="1">
                <a:solidFill>
                  <a:srgbClr val="002060"/>
                </a:solidFill>
              </a:rPr>
              <a:t>exeamplars</a:t>
            </a:r>
            <a:r>
              <a:rPr lang="en-US" sz="4000" dirty="0">
                <a:solidFill>
                  <a:srgbClr val="002060"/>
                </a:solidFill>
              </a:rPr>
              <a:t> of the class one seeks to discriminate.”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048601">
                                            <p:bg/>
                                          </p:spTgt>
                                        </p:tgtEl>
                                        <p:attrNameLst>
                                          <p:attrName>style.visibility</p:attrName>
                                        </p:attrNameLst>
                                      </p:cBhvr>
                                      <p:to>
                                        <p:strVal val="visible"/>
                                      </p:to>
                                    </p:set>
                                    <p:animEffect transition="in" filter="fade">
                                      <p:cBhvr>
                                        <p:cTn id="7" dur="1000"/>
                                        <p:tgtEl>
                                          <p:spTgt spid="1048601">
                                            <p:bg/>
                                          </p:spTgt>
                                        </p:tgtEl>
                                      </p:cBhvr>
                                    </p:animEffect>
                                    <p:anim calcmode="lin" valueType="num">
                                      <p:cBhvr>
                                        <p:cTn id="8" dur="1000" fill="hold"/>
                                        <p:tgtEl>
                                          <p:spTgt spid="1048601">
                                            <p:bg/>
                                          </p:spTgt>
                                        </p:tgtEl>
                                        <p:attrNameLst>
                                          <p:attrName>ppt_w</p:attrName>
                                        </p:attrNameLst>
                                      </p:cBhvr>
                                      <p:tavLst>
                                        <p:tav tm="0" fmla="#ppt_w*sin(2.5*pi*$)">
                                          <p:val>
                                            <p:fltVal val="0"/>
                                          </p:val>
                                        </p:tav>
                                        <p:tav tm="100000">
                                          <p:val>
                                            <p:fltVal val="1"/>
                                          </p:val>
                                        </p:tav>
                                      </p:tavLst>
                                    </p:anim>
                                    <p:anim calcmode="lin" valueType="num">
                                      <p:cBhvr>
                                        <p:cTn id="9" dur="1000" fill="hold"/>
                                        <p:tgtEl>
                                          <p:spTgt spid="1048601">
                                            <p:bg/>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iterate type="lt">
                                    <p:tmPct val="10000"/>
                                  </p:iterate>
                                  <p:childTnLst>
                                    <p:set>
                                      <p:cBhvr>
                                        <p:cTn id="11" dur="1" fill="hold">
                                          <p:stCondLst>
                                            <p:cond delay="0"/>
                                          </p:stCondLst>
                                        </p:cTn>
                                        <p:tgtEl>
                                          <p:spTgt spid="1048601">
                                            <p:txEl>
                                              <p:pRg st="0" end="0"/>
                                            </p:txEl>
                                          </p:spTgt>
                                        </p:tgtEl>
                                        <p:attrNameLst>
                                          <p:attrName>style.visibility</p:attrName>
                                        </p:attrNameLst>
                                      </p:cBhvr>
                                      <p:to>
                                        <p:strVal val="visible"/>
                                      </p:to>
                                    </p:set>
                                    <p:animEffect transition="in" filter="fade">
                                      <p:cBhvr>
                                        <p:cTn id="12" dur="1000"/>
                                        <p:tgtEl>
                                          <p:spTgt spid="1048601">
                                            <p:txEl>
                                              <p:pRg st="0" end="0"/>
                                            </p:txEl>
                                          </p:spTgt>
                                        </p:tgtEl>
                                      </p:cBhvr>
                                    </p:animEffect>
                                    <p:anim calcmode="lin" valueType="num">
                                      <p:cBhvr>
                                        <p:cTn id="13" dur="1000" fill="hold"/>
                                        <p:tgtEl>
                                          <p:spTgt spid="1048601">
                                            <p:txEl>
                                              <p:pRg st="0" end="0"/>
                                            </p:txEl>
                                          </p:spTgt>
                                        </p:tgtEl>
                                        <p:attrNameLst>
                                          <p:attrName>ppt_w</p:attrName>
                                        </p:attrNameLst>
                                      </p:cBhvr>
                                      <p:tavLst>
                                        <p:tav tm="0" fmla="#ppt_w*sin(2.5*pi*$)">
                                          <p:val>
                                            <p:fltVal val="0"/>
                                          </p:val>
                                        </p:tav>
                                        <p:tav tm="100000">
                                          <p:val>
                                            <p:fltVal val="1"/>
                                          </p:val>
                                        </p:tav>
                                      </p:tavLst>
                                    </p:anim>
                                    <p:anim calcmode="lin" valueType="num">
                                      <p:cBhvr>
                                        <p:cTn id="14" dur="1000" fill="hold"/>
                                        <p:tgtEl>
                                          <p:spTgt spid="1048601">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45" presetClass="entr" presetSubtype="0" fill="hold" grpId="0" nodeType="clickEffect">
                                  <p:stCondLst>
                                    <p:cond delay="0"/>
                                  </p:stCondLst>
                                  <p:iterate type="lt">
                                    <p:tmPct val="10000"/>
                                  </p:iterate>
                                  <p:childTnLst>
                                    <p:set>
                                      <p:cBhvr>
                                        <p:cTn id="18" dur="1" fill="hold">
                                          <p:stCondLst>
                                            <p:cond delay="0"/>
                                          </p:stCondLst>
                                        </p:cTn>
                                        <p:tgtEl>
                                          <p:spTgt spid="1048601">
                                            <p:txEl>
                                              <p:pRg st="1" end="1"/>
                                            </p:txEl>
                                          </p:spTgt>
                                        </p:tgtEl>
                                        <p:attrNameLst>
                                          <p:attrName>style.visibility</p:attrName>
                                        </p:attrNameLst>
                                      </p:cBhvr>
                                      <p:to>
                                        <p:strVal val="visible"/>
                                      </p:to>
                                    </p:set>
                                    <p:animEffect transition="in" filter="fade">
                                      <p:cBhvr>
                                        <p:cTn id="19" dur="1000"/>
                                        <p:tgtEl>
                                          <p:spTgt spid="1048601">
                                            <p:txEl>
                                              <p:pRg st="1" end="1"/>
                                            </p:txEl>
                                          </p:spTgt>
                                        </p:tgtEl>
                                      </p:cBhvr>
                                    </p:animEffect>
                                    <p:anim calcmode="lin" valueType="num">
                                      <p:cBhvr>
                                        <p:cTn id="20" dur="1000" fill="hold"/>
                                        <p:tgtEl>
                                          <p:spTgt spid="1048601">
                                            <p:txEl>
                                              <p:pRg st="1" end="1"/>
                                            </p:txEl>
                                          </p:spTgt>
                                        </p:tgtEl>
                                        <p:attrNameLst>
                                          <p:attrName>ppt_w</p:attrName>
                                        </p:attrNameLst>
                                      </p:cBhvr>
                                      <p:tavLst>
                                        <p:tav tm="0" fmla="#ppt_w*sin(2.5*pi*$)">
                                          <p:val>
                                            <p:fltVal val="0"/>
                                          </p:val>
                                        </p:tav>
                                        <p:tav tm="100000">
                                          <p:val>
                                            <p:fltVal val="1"/>
                                          </p:val>
                                        </p:tav>
                                      </p:tavLst>
                                    </p:anim>
                                    <p:anim calcmode="lin" valueType="num">
                                      <p:cBhvr>
                                        <p:cTn id="21" dur="1000" fill="hold"/>
                                        <p:tgtEl>
                                          <p:spTgt spid="1048601">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1"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1"/>
          <p:cNvSpPr>
            <a:spLocks noGrp="1"/>
          </p:cNvSpPr>
          <p:nvPr>
            <p:ph type="title"/>
          </p:nvPr>
        </p:nvSpPr>
        <p:spPr>
          <a:xfrm>
            <a:off x="0" y="381000"/>
            <a:ext cx="9144000" cy="6172200"/>
          </a:xfrm>
        </p:spPr>
        <p:style>
          <a:lnRef idx="1">
            <a:schemeClr val="dk1"/>
          </a:lnRef>
          <a:fillRef idx="3">
            <a:schemeClr val="dk1"/>
          </a:fillRef>
          <a:effectRef idx="2">
            <a:schemeClr val="dk1"/>
          </a:effectRef>
          <a:fontRef idx="minor">
            <a:schemeClr val="lt1"/>
          </a:fontRef>
        </p:style>
        <p:txBody>
          <a:bodyPr>
            <a:normAutofit/>
          </a:bodyPr>
          <a:lstStyle/>
          <a:p>
            <a:r>
              <a:rPr lang="bn-IN" sz="2800" dirty="0">
                <a:solidFill>
                  <a:schemeClr val="tx1"/>
                </a:solidFill>
              </a:rPr>
              <a:t>ধারণা গঠনের সংজ্ঞা আলোচনা করলে কতকগুলি বিষয় পাওয়া যায় নীচে সেগুলো উল্লেখ করা হলো:- </a:t>
            </a:r>
            <a:r>
              <a:rPr lang="en-IN" sz="2800" dirty="0">
                <a:solidFill>
                  <a:schemeClr val="tx1"/>
                </a:solidFill>
              </a:rPr>
              <a:t/>
            </a:r>
            <a:br>
              <a:rPr lang="en-IN" sz="2800" dirty="0">
                <a:solidFill>
                  <a:schemeClr val="tx1"/>
                </a:solidFill>
              </a:rPr>
            </a:br>
            <a:r>
              <a:rPr lang="en-IN" sz="2800" dirty="0">
                <a:solidFill>
                  <a:schemeClr val="tx1"/>
                </a:solidFill>
              </a:rPr>
              <a:t/>
            </a:r>
            <a:br>
              <a:rPr lang="en-IN" sz="2800" dirty="0">
                <a:solidFill>
                  <a:schemeClr val="tx1"/>
                </a:solidFill>
              </a:rPr>
            </a:br>
            <a:r>
              <a:rPr lang="bn-IN" sz="2800" dirty="0">
                <a:solidFill>
                  <a:srgbClr val="00B0F0"/>
                </a:solidFill>
              </a:rPr>
              <a:t>১.ধারনালাভ</a:t>
            </a:r>
            <a:r>
              <a:rPr lang="bn-IN" sz="2800" dirty="0">
                <a:solidFill>
                  <a:schemeClr val="accent2">
                    <a:lumMod val="60000"/>
                    <a:lumOff val="40000"/>
                  </a:schemeClr>
                </a:solidFill>
              </a:rPr>
              <a:t>(</a:t>
            </a:r>
            <a:r>
              <a:rPr lang="en-US" sz="2800" dirty="0">
                <a:solidFill>
                  <a:schemeClr val="accent2">
                    <a:lumMod val="60000"/>
                    <a:lumOff val="40000"/>
                  </a:schemeClr>
                </a:solidFill>
              </a:rPr>
              <a:t>Concept Attainment) </a:t>
            </a:r>
            <a:r>
              <a:rPr lang="en-US" sz="2800" dirty="0">
                <a:solidFill>
                  <a:schemeClr val="tx1"/>
                </a:solidFill>
              </a:rPr>
              <a:t/>
            </a:r>
            <a:br>
              <a:rPr lang="en-US" sz="2800" dirty="0">
                <a:solidFill>
                  <a:schemeClr val="tx1"/>
                </a:solidFill>
              </a:rPr>
            </a:br>
            <a:r>
              <a:rPr lang="bn-IN" sz="2800" dirty="0">
                <a:solidFill>
                  <a:srgbClr val="00B0F0"/>
                </a:solidFill>
              </a:rPr>
              <a:t>২.ধারনা সংগঠন</a:t>
            </a:r>
            <a:r>
              <a:rPr lang="bn-IN" sz="2800" dirty="0">
                <a:solidFill>
                  <a:schemeClr val="accent2">
                    <a:lumMod val="60000"/>
                    <a:lumOff val="40000"/>
                  </a:schemeClr>
                </a:solidFill>
              </a:rPr>
              <a:t>(</a:t>
            </a:r>
            <a:r>
              <a:rPr lang="en-US" sz="2800" dirty="0">
                <a:solidFill>
                  <a:schemeClr val="accent2">
                    <a:lumMod val="60000"/>
                    <a:lumOff val="40000"/>
                  </a:schemeClr>
                </a:solidFill>
              </a:rPr>
              <a:t>Concept Formation) </a:t>
            </a:r>
            <a:r>
              <a:rPr lang="en-US" sz="2800" dirty="0">
                <a:solidFill>
                  <a:schemeClr val="tx1"/>
                </a:solidFill>
              </a:rPr>
              <a:t/>
            </a:r>
            <a:br>
              <a:rPr lang="en-US" sz="2800" dirty="0">
                <a:solidFill>
                  <a:schemeClr val="tx1"/>
                </a:solidFill>
              </a:rPr>
            </a:br>
            <a:r>
              <a:rPr lang="bn-IN" sz="2800" dirty="0">
                <a:solidFill>
                  <a:srgbClr val="00B0F0"/>
                </a:solidFill>
              </a:rPr>
              <a:t>৩.স্বাভাবিক গুনাবলী</a:t>
            </a:r>
            <a:r>
              <a:rPr lang="bn-IN" sz="2800" dirty="0">
                <a:solidFill>
                  <a:schemeClr val="accent2">
                    <a:lumMod val="60000"/>
                    <a:lumOff val="40000"/>
                  </a:schemeClr>
                </a:solidFill>
              </a:rPr>
              <a:t>(</a:t>
            </a:r>
            <a:r>
              <a:rPr lang="en-US" sz="2800" dirty="0">
                <a:solidFill>
                  <a:schemeClr val="accent2">
                    <a:lumMod val="60000"/>
                    <a:lumOff val="40000"/>
                  </a:schemeClr>
                </a:solidFill>
              </a:rPr>
              <a:t>Attributes) </a:t>
            </a:r>
            <a:r>
              <a:rPr lang="en-US" sz="2800" dirty="0">
                <a:solidFill>
                  <a:schemeClr val="tx1"/>
                </a:solidFill>
              </a:rPr>
              <a:t/>
            </a:r>
            <a:br>
              <a:rPr lang="en-US" sz="2800" dirty="0">
                <a:solidFill>
                  <a:schemeClr val="tx1"/>
                </a:solidFill>
              </a:rPr>
            </a:br>
            <a:r>
              <a:rPr lang="bn-IN" sz="2800" dirty="0">
                <a:solidFill>
                  <a:srgbClr val="00B0F0"/>
                </a:solidFill>
              </a:rPr>
              <a:t>৪.গুনাবলী বা বৈশিষ্ট্যাবলীর মূল্য</a:t>
            </a:r>
            <a:r>
              <a:rPr lang="bn-IN" sz="2800" dirty="0">
                <a:solidFill>
                  <a:schemeClr val="accent2">
                    <a:lumMod val="60000"/>
                    <a:lumOff val="40000"/>
                  </a:schemeClr>
                </a:solidFill>
              </a:rPr>
              <a:t>( </a:t>
            </a:r>
            <a:r>
              <a:rPr lang="en-US" sz="2800" dirty="0">
                <a:solidFill>
                  <a:schemeClr val="accent2">
                    <a:lumMod val="60000"/>
                    <a:lumOff val="40000"/>
                  </a:schemeClr>
                </a:solidFill>
              </a:rPr>
              <a:t>Attributes values) </a:t>
            </a:r>
            <a:r>
              <a:rPr lang="en-US" sz="2800" dirty="0">
                <a:solidFill>
                  <a:schemeClr val="tx1"/>
                </a:solidFill>
              </a:rPr>
              <a:t/>
            </a:r>
            <a:br>
              <a:rPr lang="en-US" sz="2800" dirty="0">
                <a:solidFill>
                  <a:schemeClr val="tx1"/>
                </a:solidFill>
              </a:rPr>
            </a:br>
            <a:r>
              <a:rPr lang="bn-IN" sz="2800" dirty="0">
                <a:solidFill>
                  <a:srgbClr val="00B0F0"/>
                </a:solidFill>
              </a:rPr>
              <a:t>৫.দৃষ্টান্তসূূচক এবং তার অদৃষ্টান্ত সূচক </a:t>
            </a:r>
            <a:r>
              <a:rPr lang="bn-IN" sz="2800" dirty="0">
                <a:solidFill>
                  <a:schemeClr val="accent2">
                    <a:lumMod val="60000"/>
                    <a:lumOff val="40000"/>
                  </a:schemeClr>
                </a:solidFill>
              </a:rPr>
              <a:t>(</a:t>
            </a:r>
            <a:r>
              <a:rPr lang="en-US" sz="2800" dirty="0" err="1">
                <a:solidFill>
                  <a:schemeClr val="accent2">
                    <a:lumMod val="60000"/>
                    <a:lumOff val="40000"/>
                  </a:schemeClr>
                </a:solidFill>
              </a:rPr>
              <a:t>Exeamplars</a:t>
            </a:r>
            <a:r>
              <a:rPr lang="en-US" sz="2800" dirty="0">
                <a:solidFill>
                  <a:schemeClr val="accent2">
                    <a:lumMod val="60000"/>
                    <a:lumOff val="40000"/>
                  </a:schemeClr>
                </a:solidFill>
              </a:rPr>
              <a:t> and non </a:t>
            </a:r>
            <a:r>
              <a:rPr lang="en-US" sz="2800" dirty="0" err="1">
                <a:solidFill>
                  <a:schemeClr val="accent2">
                    <a:lumMod val="60000"/>
                    <a:lumOff val="40000"/>
                  </a:schemeClr>
                </a:solidFill>
              </a:rPr>
              <a:t>exeamplars</a:t>
            </a:r>
            <a:r>
              <a:rPr lang="en-US" sz="2800" dirty="0">
                <a:solidFill>
                  <a:schemeClr val="accent2">
                    <a:lumMod val="60000"/>
                    <a:lumOff val="40000"/>
                  </a:schemeClr>
                </a:solidFill>
              </a:rPr>
              <a:t>)</a:t>
            </a:r>
          </a:p>
        </p:txBody>
      </p:sp>
    </p:spTree>
    <p:extLst>
      <p:ext uri="{BB962C8B-B14F-4D97-AF65-F5344CB8AC3E}">
        <p14:creationId xmlns:p14="http://schemas.microsoft.com/office/powerpoint/2010/main" xmlns="" val="273504999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48602"/>
                                        </p:tgtEl>
                                        <p:attrNameLst>
                                          <p:attrName>style.visibility</p:attrName>
                                        </p:attrNameLst>
                                      </p:cBhvr>
                                      <p:to>
                                        <p:strVal val="visible"/>
                                      </p:to>
                                    </p:set>
                                    <p:animEffect transition="in" filter="checkerboard(across)">
                                      <p:cBhvr>
                                        <p:cTn id="7" dur="500"/>
                                        <p:tgtEl>
                                          <p:spTgt spid="1048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1"/>
          <p:cNvSpPr>
            <a:spLocks noGrp="1"/>
          </p:cNvSpPr>
          <p:nvPr>
            <p:ph type="title"/>
          </p:nvPr>
        </p:nvSpPr>
        <p:spPr>
          <a:xfrm>
            <a:off x="647700" y="533400"/>
            <a:ext cx="7848600" cy="6096000"/>
          </a:xfrm>
        </p:spPr>
        <p:style>
          <a:lnRef idx="1">
            <a:schemeClr val="dk1"/>
          </a:lnRef>
          <a:fillRef idx="3">
            <a:schemeClr val="dk1"/>
          </a:fillRef>
          <a:effectRef idx="2">
            <a:schemeClr val="dk1"/>
          </a:effectRef>
          <a:fontRef idx="minor">
            <a:schemeClr val="lt1"/>
          </a:fontRef>
        </p:style>
        <p:txBody>
          <a:bodyPr>
            <a:noAutofit/>
          </a:bodyPr>
          <a:lstStyle/>
          <a:p>
            <a:r>
              <a:rPr lang="en-US" sz="2400" b="1" u="sng" dirty="0">
                <a:solidFill>
                  <a:srgbClr val="FFC000"/>
                </a:solidFill>
              </a:rPr>
              <a:t>Concept attainment model: </a:t>
            </a:r>
            <a:r>
              <a:rPr lang="en-US" sz="2400" dirty="0"/>
              <a:t/>
            </a:r>
            <a:br>
              <a:rPr lang="en-US" sz="2400" dirty="0"/>
            </a:br>
            <a:r>
              <a:rPr lang="en-US" sz="2400" dirty="0"/>
              <a:t>concept attainment model </a:t>
            </a:r>
            <a:r>
              <a:rPr lang="bn-IN" sz="2400" dirty="0"/>
              <a:t>হলো সেই প্রক্রিয়া যার মাধ্যমে কোনো বস্তু সম্পর্কে ধারণা নির্মাণের জন্য যথাযথ গুনাবলী সংগ্রহ করা ।ওই বস্তু সম্পর্কে ধারণা লাভের জন্য প্রয়োজনীয় এবং সেই সমস্ত গুনাবলীকে বাতিল করা হয়, যা ওই বস্তুর ধারণা লাভের ক্ষেত্রে প্রয়োজনীয় নয়।</a:t>
            </a:r>
            <a:r>
              <a:rPr lang="en-IN" sz="2400" dirty="0"/>
              <a:t/>
            </a:r>
            <a:br>
              <a:rPr lang="en-IN" sz="2400" dirty="0"/>
            </a:br>
            <a:r>
              <a:rPr lang="en-IN" sz="2400" dirty="0"/>
              <a:t/>
            </a:r>
            <a:br>
              <a:rPr lang="en-IN" sz="2400" dirty="0"/>
            </a:br>
            <a:r>
              <a:rPr lang="bn-IN" sz="2400" b="1" u="sng" dirty="0">
                <a:solidFill>
                  <a:srgbClr val="FFC000"/>
                </a:solidFill>
              </a:rPr>
              <a:t>গবেষণার ভিত্তি</a:t>
            </a:r>
            <a:r>
              <a:rPr lang="en-IN" sz="2400" b="1" u="sng" dirty="0">
                <a:solidFill>
                  <a:srgbClr val="FFC000"/>
                </a:solidFill>
              </a:rPr>
              <a:t> :</a:t>
            </a:r>
            <a:r>
              <a:rPr lang="en-IN" sz="2400" dirty="0"/>
              <a:t/>
            </a:r>
            <a:br>
              <a:rPr lang="en-IN" sz="2400" dirty="0"/>
            </a:br>
            <a:r>
              <a:rPr lang="en-IN" sz="2400" dirty="0"/>
              <a:t/>
            </a:r>
            <a:br>
              <a:rPr lang="en-IN" sz="2400" dirty="0"/>
            </a:br>
            <a:r>
              <a:rPr lang="bn-IN" sz="2400" dirty="0"/>
              <a:t>ব্রুনার ধারণা গঠনের জন্য চারটি কৌশলের কথা বলেছেন ।সেগুলি হল-</a:t>
            </a:r>
            <a:r>
              <a:rPr lang="en-IN" sz="2400" dirty="0"/>
              <a:t/>
            </a:r>
            <a:br>
              <a:rPr lang="en-IN" sz="2400" dirty="0"/>
            </a:br>
            <a:r>
              <a:rPr lang="en-IN" sz="2400" dirty="0"/>
              <a:t/>
            </a:r>
            <a:br>
              <a:rPr lang="en-IN" sz="2400" dirty="0"/>
            </a:br>
            <a:r>
              <a:rPr lang="bn-IN" sz="2400" dirty="0"/>
              <a:t>1.</a:t>
            </a:r>
            <a:r>
              <a:rPr lang="en-US" sz="2400" dirty="0"/>
              <a:t>Simultaneous scanning strategy. </a:t>
            </a:r>
            <a:br>
              <a:rPr lang="en-US" sz="2400" dirty="0"/>
            </a:br>
            <a:r>
              <a:rPr lang="en-US" sz="2400" dirty="0"/>
              <a:t>2.Successive scanning strategy. </a:t>
            </a:r>
            <a:br>
              <a:rPr lang="en-US" sz="2400" dirty="0"/>
            </a:br>
            <a:r>
              <a:rPr lang="en-US" sz="2400" dirty="0"/>
              <a:t>3.Conservative </a:t>
            </a:r>
            <a:r>
              <a:rPr lang="en-US" sz="2400" dirty="0" err="1"/>
              <a:t>Focussing</a:t>
            </a:r>
            <a:r>
              <a:rPr lang="en-US" sz="2400" dirty="0"/>
              <a:t> Strategy. </a:t>
            </a:r>
            <a:br>
              <a:rPr lang="en-US" sz="2400" dirty="0"/>
            </a:br>
            <a:r>
              <a:rPr lang="en-US" sz="2400" dirty="0"/>
              <a:t>4.Focuss Gambling Strategy.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048604"/>
                                        </p:tgtEl>
                                        <p:attrNameLst>
                                          <p:attrName>style.visibility</p:attrName>
                                        </p:attrNameLst>
                                      </p:cBhvr>
                                      <p:to>
                                        <p:strVal val="visible"/>
                                      </p:to>
                                    </p:set>
                                    <p:animEffect transition="in" filter="fade">
                                      <p:cBhvr>
                                        <p:cTn id="7" dur="1000"/>
                                        <p:tgtEl>
                                          <p:spTgt spid="1048604"/>
                                        </p:tgtEl>
                                      </p:cBhvr>
                                    </p:animEffect>
                                    <p:anim calcmode="lin" valueType="num">
                                      <p:cBhvr>
                                        <p:cTn id="8" dur="1000" fill="hold"/>
                                        <p:tgtEl>
                                          <p:spTgt spid="1048604"/>
                                        </p:tgtEl>
                                        <p:attrNameLst>
                                          <p:attrName>ppt_x</p:attrName>
                                        </p:attrNameLst>
                                      </p:cBhvr>
                                      <p:tavLst>
                                        <p:tav tm="0">
                                          <p:val>
                                            <p:strVal val="#ppt_x"/>
                                          </p:val>
                                        </p:tav>
                                        <p:tav tm="100000">
                                          <p:val>
                                            <p:strVal val="#ppt_x"/>
                                          </p:val>
                                        </p:tav>
                                      </p:tavLst>
                                    </p:anim>
                                    <p:anim calcmode="lin" valueType="num">
                                      <p:cBhvr>
                                        <p:cTn id="9" dur="1000" fill="hold"/>
                                        <p:tgtEl>
                                          <p:spTgt spid="10486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4" grpId="0" animBg="1"/>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Words>
  <Application>Microsoft Office PowerPoint</Application>
  <PresentationFormat>On-screen Show (4:3)</PresentationFormat>
  <Paragraphs>68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   Aniruddha Saha Assistant Professor and HOD Department of Education Asannagar MMT College     </vt:lpstr>
      <vt:lpstr>Slide 2</vt:lpstr>
      <vt:lpstr>Content:</vt:lpstr>
      <vt:lpstr>  শিক্ষণ মডেল: </vt:lpstr>
      <vt:lpstr>Slide 5</vt:lpstr>
      <vt:lpstr>Slide 6</vt:lpstr>
      <vt:lpstr>মডেল:</vt:lpstr>
      <vt:lpstr>ধারণা গঠনের সংজ্ঞা আলোচনা করলে কতকগুলি বিষয় পাওয়া যায় নীচে সেগুলো উল্লেখ করা হলো:-   ১.ধারনালাভ(Concept Attainment)  ২.ধারনা সংগঠন(Concept Formation)  ৩.স্বাভাবিক গুনাবলী(Attributes)  ৪.গুনাবলী বা বৈশিষ্ট্যাবলীর মূল্য( Attributes values)  ৫.দৃষ্টান্তসূূচক এবং তার অদৃষ্টান্ত সূচক (Exeamplars and non exeamplars)</vt:lpstr>
      <vt:lpstr>Concept attainment model:  concept attainment model হলো সেই প্রক্রিয়া যার মাধ্যমে কোনো বস্তু সম্পর্কে ধারণা নির্মাণের জন্য যথাযথ গুনাবলী সংগ্রহ করা ।ওই বস্তু সম্পর্কে ধারণা লাভের জন্য প্রয়োজনীয় এবং সেই সমস্ত গুনাবলীকে বাতিল করা হয়, যা ওই বস্তুর ধারণা লাভের ক্ষেত্রে প্রয়োজনীয় নয়।  গবেষণার ভিত্তি :  ব্রুনার ধারণা গঠনের জন্য চারটি কৌশলের কথা বলেছেন ।সেগুলি হল-  1.Simultaneous scanning strategy.  2.Successive scanning strategy.  3.Conservative Focussing Strategy.  4.Focuss Gambling Strategy.</vt:lpstr>
      <vt:lpstr>মডেলের স্তরসমূহ(Steps in the method) :  এই মডেলের কতকগুলি স্তর আছে, -   ১. ধারণা গুলির নির্বাচন ও সংজ্ঞা প্রদান । ২. স্বাভাবিক দৃষ্টান্ত গুলি নির্বাচন করা । ৩. প্রক্রিয়া টির সঙ্গে শিক্ষাথী দের পরিচয় ঘটানো। ৪. শিক্ষক শ্রেণীতে প্রক্রিয়া টি আলোচনা করবেন । ৫. শিক্ষাথী রা ধারণা নিরুপণ করবে ।</vt:lpstr>
      <vt:lpstr>মডেলের ধাপ (Phases of the Model) :   1.ফোকাস(Focus)   2.সিনট্যাক্স(Syntax) :  এর অন্তর্গত ধাপগুলি হলো-   a. তথ্যের পরিবেশন ও ধারণা নির্বাচন।   b. ধারণা লাভের পরিক্ষা।   c. চিন্তন কৌশলের বিশ্লেষণ।   3.প্রতিক্রিয়া নীতি(Principles of Reaction )  4.সামাজিক ব্যবস্থা(Social System)  5.সহযোগী ব্যবস্থা(Support System)</vt:lpstr>
      <vt:lpstr>Application of Concept attainment model:   এই মডেল যে কোনো বিষয়ের বা পাঠ্যক্রমের যে কোনো ধারণা সংগঠনে ব্যবহার করা যায় ।এই মডেলের প্রয়োগ গত দিকগুলি হলো:-   1.ভাষা শিক্ষাণে এই মডেলটি কার্যকরীভাবে ব্যবহার করা হয় । 2. বিজ্ঞানের বিভিন্ন শাখার শিক্ষণেও এই মডেল কম গুরুত্বপূর্ণ নিয়ে কেননা এক্ষেত্রে আবিষ্কার, অনুসন্ধান ও অনু্মান গঠনে এই কাজকে  যথাযথ ভাবে ব্যবহার করা হয় । 3. এটি যে কোনো বয়সের ও মানের শিক্ষাথীদের জন্য ব্যবহার করা হয় । ইত্যাদি।</vt:lpstr>
      <vt:lpstr>Instructional and Nurturant effects:  concept attainment model টি একটি নির্দিষ্ট বিষয়কে ভিত্তি করে লক্ষ্য অর্জনের উপর গুরুত্ব প্রদান করে। এক্ষেত্রে বিষয়টির প্রকৃতি গুরুত্বপূর্ণ ভূমিকা পালন করে। Joyce ও weil এই মডেলের নির্দেশনা ও লালনকারী বিভিন্ন ফলাফলের কথা উল্লেখ করেছেন।  নির্দেশনা মূলক ফলাফল:  1. একটি নির্দিষ্ট ধারণা অর্জন করা।  2.উন্নত ধারণা লাভের কৌশল গুলি সংগঠন করা।  3.আরোহী চিন্তন ও যুক্তি শক্তির বিকাশ ঘটানো। ইত্যাদি</vt:lpstr>
      <vt:lpstr>লালনকারী ফলাফল:  1.যে কোনো সমস্যা সমাধানের বিকল্প পদ্ধতি বিষয়ে শিক্ষার্থীদের জাগরণ ও বিকাশ।  2.যুক্তিনির্ভর কথোপকথন ও বক্তব্য উপস্থাপনের ক্ষমতা জাগিয়ে তোলা। ইত্যাদি          </vt:lpstr>
      <vt:lpstr>Merits of the model:  1. এটি শিক্ষাথীদের চিন্তন শক্তি বাড়িয়ে তোলে । 2. শিক্ষণ-শিখন প্রক্রিয়া চলাকালীন শিক্ষাথীদের সক্রিয় রাখে। 3. এই মডেল শিক্ষাথীদের কল্পনা শক্তির বিকাশ ঘটায় ।ইত্যাদি   Limitations of the model :  1.শিক্ষাথীদের যোগ্যতা গত বৈষম্যের জন্য কিছু  শিক্ষাথী মেধা সম্পন্ন শিক্ষাথীদের মতো প্রতি ক্রিয়া করতে পারে না।  2. অনেক ক্ষেত্রে বৃহৎ শ্রেনীকক্ষে মডেলটি সাথকভাবে প্রয়োগ করা সম্ভবপর নয়। ইত্যাদি</vt:lpstr>
      <vt:lpstr>পরিশেষে আমরা এই মর্মে উপনীত হতে পারি যে, ধারণা লাভের মডেলটি প্রয়োগ করে আমাদের শিক্ষাব্যবস্থার আমূল পরিবর্তন সম্ভব ।এই মডেলের সাহায্যে শিক্ষাথী তার চিন্তন শক্তি, যুক্তিশক্তি, কল্পনা শক্তি নানান পরিবর্তন দ্বারা একটি উন্নত ব্যক্তিত্বে পরিনত হয় ।                                          তাই শিক্ষাথীর সামাজিক, নান্দনিক, সৃজনশীল বিকাশে এই মডেলের ভূমিকা অনস্বীকার্য ।</vt:lpstr>
      <vt:lpstr>গ্ৰন্থপন্জী: শিক্ষক শিক্ষণ মূল্যায়ন, ড. অনিরুদ্ধ চক্রবর্তী   মহঃ নিজাইরুল ইসলাম, ক্লাসিক বুকস্ ৯,রাধানাথ মল্লিক লেন,  কলকাতা-৭০০০১২,  প্রথম সংস্করন -২০১১,  দ্বিতীয় পরিবর্তীত ও পরিমার্জিত সংস্কার-২০১৪  শিখন ও শিক্ষণ, ড. বিজন সরকার, আহেলী পাবলিশার্স,  ৫/১রমানাথ মজুমদার স্ট্রিট,  কলকাতা-৭০০০০৯,  প্রথম সংস্কার-জানুয়ারী ২০১৫, দ্বীতীয় সংস্কার-মার্চ ২০১৫, তৃতীয় সংস্কার-জানুয়ারী ২০১৭  শিক্ষা প্রযুক্তিবিদ্যা,  ড. মলয় কুমার সেন,  সোমা বুক এজেন্সি,  ৪২/১বেনিয়াটোলা লেন,  কলকাতা -৭০০০০৯</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NARAYANPUR</dc:title>
  <dc:creator/>
  <cp:lastModifiedBy/>
  <cp:revision>16</cp:revision>
  <dcterms:created xsi:type="dcterms:W3CDTF">2006-08-15T13:00:00Z</dcterms:created>
  <dcterms:modified xsi:type="dcterms:W3CDTF">2021-09-04T06:10:03Z</dcterms:modified>
</cp:coreProperties>
</file>